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Lato Thin" charset="1" panose="020F0502020204030203"/>
      <p:regular r:id="rId14"/>
    </p:embeddedFont>
    <p:embeddedFont>
      <p:font typeface="Lato Thin Italics" charset="1" panose="020F0502020204030203"/>
      <p:regular r:id="rId15"/>
    </p:embeddedFont>
    <p:embeddedFont>
      <p:font typeface="Lato Light" charset="1" panose="020F0502020204030203"/>
      <p:regular r:id="rId16"/>
    </p:embeddedFont>
    <p:embeddedFont>
      <p:font typeface="Lato Light Italics" charset="1" panose="020F0502020204030203"/>
      <p:regular r:id="rId17"/>
    </p:embeddedFont>
    <p:embeddedFont>
      <p:font typeface="Lato Heavy" charset="1" panose="020F0502020204030203"/>
      <p:regular r:id="rId18"/>
    </p:embeddedFont>
    <p:embeddedFont>
      <p:font typeface="Lato Heavy Italics" charset="1" panose="020F05020202040302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39.png" Type="http://schemas.openxmlformats.org/officeDocument/2006/relationships/image"/><Relationship Id="rId13" Target="../media/image40.png" Type="http://schemas.openxmlformats.org/officeDocument/2006/relationships/image"/><Relationship Id="rId14" Target="../media/image41.png" Type="http://schemas.openxmlformats.org/officeDocument/2006/relationships/image"/><Relationship Id="rId15" Target="../media/image42.png" Type="http://schemas.openxmlformats.org/officeDocument/2006/relationships/image"/><Relationship Id="rId16" Target="../media/image43.png" Type="http://schemas.openxmlformats.org/officeDocument/2006/relationships/image"/><Relationship Id="rId17" Target="../media/image44.png" Type="http://schemas.openxmlformats.org/officeDocument/2006/relationships/image"/><Relationship Id="rId18" Target="../media/image45.jpe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jpeg" Type="http://schemas.openxmlformats.org/officeDocument/2006/relationships/image"/><Relationship Id="rId9" Target="../media/image1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541602" cy="10287000"/>
          </a:xfrm>
          <a:custGeom>
            <a:avLst/>
            <a:gdLst/>
            <a:ahLst/>
            <a:cxnLst/>
            <a:rect r="r" b="b" t="t" l="l"/>
            <a:pathLst>
              <a:path h="10287000" w="541602">
                <a:moveTo>
                  <a:pt x="0" y="0"/>
                </a:moveTo>
                <a:lnTo>
                  <a:pt x="541602" y="0"/>
                </a:lnTo>
                <a:lnTo>
                  <a:pt x="541602"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86708" y="347677"/>
            <a:ext cx="12616379" cy="1476347"/>
          </a:xfrm>
          <a:prstGeom prst="rect">
            <a:avLst/>
          </a:prstGeom>
        </p:spPr>
        <p:txBody>
          <a:bodyPr anchor="t" rtlCol="false" tIns="0" lIns="0" bIns="0" rIns="0">
            <a:spAutoFit/>
          </a:bodyPr>
          <a:lstStyle/>
          <a:p>
            <a:pPr algn="l">
              <a:lnSpc>
                <a:spcPts val="11023"/>
              </a:lnSpc>
            </a:pPr>
            <a:r>
              <a:rPr lang="en-US" sz="10498" spc="1048">
                <a:solidFill>
                  <a:srgbClr val="2B4A9D"/>
                </a:solidFill>
                <a:latin typeface="Arimo Bold"/>
              </a:rPr>
              <a:t>DERMADOST</a:t>
            </a:r>
          </a:p>
        </p:txBody>
      </p:sp>
      <p:sp>
        <p:nvSpPr>
          <p:cNvPr name="TextBox 4" id="4"/>
          <p:cNvSpPr txBox="true"/>
          <p:nvPr/>
        </p:nvSpPr>
        <p:spPr>
          <a:xfrm rot="0">
            <a:off x="1028700" y="3741537"/>
            <a:ext cx="8549575" cy="4709025"/>
          </a:xfrm>
          <a:prstGeom prst="rect">
            <a:avLst/>
          </a:prstGeom>
        </p:spPr>
        <p:txBody>
          <a:bodyPr anchor="t" rtlCol="false" tIns="0" lIns="0" bIns="0" rIns="0">
            <a:spAutoFit/>
          </a:bodyPr>
          <a:lstStyle/>
          <a:p>
            <a:pPr algn="l">
              <a:lnSpc>
                <a:spcPts val="5347"/>
              </a:lnSpc>
            </a:pPr>
            <a:r>
              <a:rPr lang="en-US" sz="3819" spc="381">
                <a:solidFill>
                  <a:srgbClr val="000000"/>
                </a:solidFill>
                <a:latin typeface="Lato"/>
              </a:rPr>
              <a:t>DermaDost is a prototype web application designed to help users identify various skin conditions and to provide support through a LLM powered skin assistant.</a:t>
            </a:r>
          </a:p>
          <a:p>
            <a:pPr algn="l">
              <a:lnSpc>
                <a:spcPts val="5347"/>
              </a:lnSpc>
            </a:pPr>
          </a:p>
        </p:txBody>
      </p:sp>
      <p:sp>
        <p:nvSpPr>
          <p:cNvPr name="Freeform 5" id="5"/>
          <p:cNvSpPr/>
          <p:nvPr/>
        </p:nvSpPr>
        <p:spPr>
          <a:xfrm flipH="false" flipV="false" rot="0">
            <a:off x="10059800" y="3015584"/>
            <a:ext cx="6815574" cy="6991897"/>
          </a:xfrm>
          <a:custGeom>
            <a:avLst/>
            <a:gdLst/>
            <a:ahLst/>
            <a:cxnLst/>
            <a:rect r="r" b="b" t="t" l="l"/>
            <a:pathLst>
              <a:path h="6991897" w="6815574">
                <a:moveTo>
                  <a:pt x="0" y="0"/>
                </a:moveTo>
                <a:lnTo>
                  <a:pt x="6815574" y="0"/>
                </a:lnTo>
                <a:lnTo>
                  <a:pt x="6815574" y="6991897"/>
                </a:lnTo>
                <a:lnTo>
                  <a:pt x="0" y="6991897"/>
                </a:lnTo>
                <a:lnTo>
                  <a:pt x="0" y="0"/>
                </a:lnTo>
                <a:close/>
              </a:path>
            </a:pathLst>
          </a:custGeom>
          <a:blipFill>
            <a:blip r:embed="rId4"/>
            <a:stretch>
              <a:fillRect l="-24796" t="0" r="-18264"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730" y="-2052120"/>
            <a:ext cx="14391241" cy="14391241"/>
          </a:xfrm>
          <a:custGeom>
            <a:avLst/>
            <a:gdLst/>
            <a:ahLst/>
            <a:cxnLst/>
            <a:rect r="r" b="b" t="t" l="l"/>
            <a:pathLst>
              <a:path h="14391241" w="14391241">
                <a:moveTo>
                  <a:pt x="0" y="0"/>
                </a:moveTo>
                <a:lnTo>
                  <a:pt x="14391240" y="0"/>
                </a:lnTo>
                <a:lnTo>
                  <a:pt x="14391240" y="14391240"/>
                </a:lnTo>
                <a:lnTo>
                  <a:pt x="0" y="143912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82805" y="-1499928"/>
            <a:ext cx="13286857" cy="13286857"/>
          </a:xfrm>
          <a:custGeom>
            <a:avLst/>
            <a:gdLst/>
            <a:ahLst/>
            <a:cxnLst/>
            <a:rect r="r" b="b" t="t" l="l"/>
            <a:pathLst>
              <a:path h="13286857" w="13286857">
                <a:moveTo>
                  <a:pt x="0" y="0"/>
                </a:moveTo>
                <a:lnTo>
                  <a:pt x="13286857" y="0"/>
                </a:lnTo>
                <a:lnTo>
                  <a:pt x="13286857" y="13286857"/>
                </a:lnTo>
                <a:lnTo>
                  <a:pt x="0" y="13286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47743" y="6766354"/>
            <a:ext cx="8717692" cy="8717692"/>
          </a:xfrm>
          <a:custGeom>
            <a:avLst/>
            <a:gdLst/>
            <a:ahLst/>
            <a:cxnLst/>
            <a:rect r="r" b="b" t="t" l="l"/>
            <a:pathLst>
              <a:path h="8717692" w="8717692">
                <a:moveTo>
                  <a:pt x="0" y="0"/>
                </a:moveTo>
                <a:lnTo>
                  <a:pt x="8717691" y="0"/>
                </a:lnTo>
                <a:lnTo>
                  <a:pt x="8717691" y="8717691"/>
                </a:lnTo>
                <a:lnTo>
                  <a:pt x="0" y="8717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47743" y="-5197045"/>
            <a:ext cx="8717692" cy="8717692"/>
          </a:xfrm>
          <a:custGeom>
            <a:avLst/>
            <a:gdLst/>
            <a:ahLst/>
            <a:cxnLst/>
            <a:rect r="r" b="b" t="t" l="l"/>
            <a:pathLst>
              <a:path h="8717692" w="8717692">
                <a:moveTo>
                  <a:pt x="0" y="0"/>
                </a:moveTo>
                <a:lnTo>
                  <a:pt x="8717691" y="0"/>
                </a:lnTo>
                <a:lnTo>
                  <a:pt x="8717691" y="8717691"/>
                </a:lnTo>
                <a:lnTo>
                  <a:pt x="0" y="8717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819698" y="574230"/>
            <a:ext cx="7951652" cy="1628318"/>
          </a:xfrm>
          <a:custGeom>
            <a:avLst/>
            <a:gdLst/>
            <a:ahLst/>
            <a:cxnLst/>
            <a:rect r="r" b="b" t="t" l="l"/>
            <a:pathLst>
              <a:path h="1628318" w="7951652">
                <a:moveTo>
                  <a:pt x="0" y="0"/>
                </a:moveTo>
                <a:lnTo>
                  <a:pt x="7951652" y="0"/>
                </a:lnTo>
                <a:lnTo>
                  <a:pt x="7951652" y="1628319"/>
                </a:lnTo>
                <a:lnTo>
                  <a:pt x="0" y="16283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705" y="3390562"/>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0" y="5244425"/>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46774" y="7102634"/>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0862546" y="859330"/>
            <a:ext cx="1371456" cy="1564940"/>
            <a:chOff x="0" y="0"/>
            <a:chExt cx="1828608" cy="2086587"/>
          </a:xfrm>
        </p:grpSpPr>
        <p:sp>
          <p:nvSpPr>
            <p:cNvPr name="Freeform 11" id="11"/>
            <p:cNvSpPr/>
            <p:nvPr/>
          </p:nvSpPr>
          <p:spPr>
            <a:xfrm flipH="false" flipV="false" rot="0">
              <a:off x="0" y="0"/>
              <a:ext cx="1828546" cy="2086610"/>
            </a:xfrm>
            <a:custGeom>
              <a:avLst/>
              <a:gdLst/>
              <a:ahLst/>
              <a:cxnLst/>
              <a:rect r="r" b="b" t="t" l="l"/>
              <a:pathLst>
                <a:path h="2086610" w="1828546">
                  <a:moveTo>
                    <a:pt x="0" y="0"/>
                  </a:moveTo>
                  <a:lnTo>
                    <a:pt x="1828546" y="0"/>
                  </a:lnTo>
                  <a:lnTo>
                    <a:pt x="1828546" y="2086610"/>
                  </a:lnTo>
                  <a:lnTo>
                    <a:pt x="0" y="2086610"/>
                  </a:lnTo>
                  <a:lnTo>
                    <a:pt x="0" y="0"/>
                  </a:lnTo>
                  <a:close/>
                </a:path>
              </a:pathLst>
            </a:custGeom>
            <a:blipFill>
              <a:blip r:embed="rId12"/>
              <a:stretch>
                <a:fillRect l="-1521" t="0" r="-1524" b="1"/>
              </a:stretch>
            </a:blipFill>
          </p:spPr>
        </p:sp>
      </p:grpSp>
      <p:grpSp>
        <p:nvGrpSpPr>
          <p:cNvPr name="Group 12" id="12"/>
          <p:cNvGrpSpPr/>
          <p:nvPr/>
        </p:nvGrpSpPr>
        <p:grpSpPr>
          <a:xfrm rot="0">
            <a:off x="12922248" y="1773730"/>
            <a:ext cx="1541828" cy="1815630"/>
            <a:chOff x="0" y="0"/>
            <a:chExt cx="2055771" cy="2420840"/>
          </a:xfrm>
        </p:grpSpPr>
        <p:sp>
          <p:nvSpPr>
            <p:cNvPr name="Freeform 13" id="13"/>
            <p:cNvSpPr/>
            <p:nvPr/>
          </p:nvSpPr>
          <p:spPr>
            <a:xfrm flipH="false" flipV="false" rot="0">
              <a:off x="0" y="0"/>
              <a:ext cx="2055749" cy="2420874"/>
            </a:xfrm>
            <a:custGeom>
              <a:avLst/>
              <a:gdLst/>
              <a:ahLst/>
              <a:cxnLst/>
              <a:rect r="r" b="b" t="t" l="l"/>
              <a:pathLst>
                <a:path h="2420874" w="2055749">
                  <a:moveTo>
                    <a:pt x="0" y="0"/>
                  </a:moveTo>
                  <a:lnTo>
                    <a:pt x="2055749" y="0"/>
                  </a:lnTo>
                  <a:lnTo>
                    <a:pt x="2055749" y="2420874"/>
                  </a:lnTo>
                  <a:lnTo>
                    <a:pt x="0" y="2420874"/>
                  </a:lnTo>
                  <a:lnTo>
                    <a:pt x="0" y="0"/>
                  </a:lnTo>
                  <a:close/>
                </a:path>
              </a:pathLst>
            </a:custGeom>
            <a:blipFill>
              <a:blip r:embed="rId13"/>
              <a:stretch>
                <a:fillRect l="0" t="-10020" r="-1" b="-10018"/>
              </a:stretch>
            </a:blipFill>
          </p:spPr>
        </p:sp>
      </p:grpSp>
      <p:grpSp>
        <p:nvGrpSpPr>
          <p:cNvPr name="Group 14" id="14"/>
          <p:cNvGrpSpPr/>
          <p:nvPr/>
        </p:nvGrpSpPr>
        <p:grpSpPr>
          <a:xfrm rot="0">
            <a:off x="15559450" y="1316530"/>
            <a:ext cx="1480858" cy="1480858"/>
            <a:chOff x="0" y="0"/>
            <a:chExt cx="1974477" cy="1974477"/>
          </a:xfrm>
        </p:grpSpPr>
        <p:sp>
          <p:nvSpPr>
            <p:cNvPr name="Freeform 15" id="15"/>
            <p:cNvSpPr/>
            <p:nvPr/>
          </p:nvSpPr>
          <p:spPr>
            <a:xfrm flipH="false" flipV="false" rot="0">
              <a:off x="0" y="0"/>
              <a:ext cx="1974469" cy="1974469"/>
            </a:xfrm>
            <a:custGeom>
              <a:avLst/>
              <a:gdLst/>
              <a:ahLst/>
              <a:cxnLst/>
              <a:rect r="r" b="b" t="t" l="l"/>
              <a:pathLst>
                <a:path h="1974469" w="1974469">
                  <a:moveTo>
                    <a:pt x="0" y="0"/>
                  </a:moveTo>
                  <a:lnTo>
                    <a:pt x="1974469" y="0"/>
                  </a:lnTo>
                  <a:lnTo>
                    <a:pt x="1974469" y="1974469"/>
                  </a:lnTo>
                  <a:lnTo>
                    <a:pt x="0" y="1974469"/>
                  </a:lnTo>
                  <a:lnTo>
                    <a:pt x="0" y="0"/>
                  </a:lnTo>
                  <a:close/>
                </a:path>
              </a:pathLst>
            </a:custGeom>
            <a:blipFill>
              <a:blip r:embed="rId14"/>
              <a:stretch>
                <a:fillRect l="0" t="0" r="0" b="0"/>
              </a:stretch>
            </a:blipFill>
          </p:spPr>
        </p:sp>
      </p:grpSp>
      <p:grpSp>
        <p:nvGrpSpPr>
          <p:cNvPr name="Group 16" id="16"/>
          <p:cNvGrpSpPr/>
          <p:nvPr/>
        </p:nvGrpSpPr>
        <p:grpSpPr>
          <a:xfrm rot="0">
            <a:off x="10862546" y="4037733"/>
            <a:ext cx="2906467" cy="1701546"/>
            <a:chOff x="0" y="0"/>
            <a:chExt cx="3875289" cy="2268728"/>
          </a:xfrm>
        </p:grpSpPr>
        <p:sp>
          <p:nvSpPr>
            <p:cNvPr name="Freeform 17" id="17"/>
            <p:cNvSpPr/>
            <p:nvPr/>
          </p:nvSpPr>
          <p:spPr>
            <a:xfrm flipH="false" flipV="false" rot="0">
              <a:off x="0" y="0"/>
              <a:ext cx="3875278" cy="2268728"/>
            </a:xfrm>
            <a:custGeom>
              <a:avLst/>
              <a:gdLst/>
              <a:ahLst/>
              <a:cxnLst/>
              <a:rect r="r" b="b" t="t" l="l"/>
              <a:pathLst>
                <a:path h="2268728" w="3875278">
                  <a:moveTo>
                    <a:pt x="0" y="0"/>
                  </a:moveTo>
                  <a:lnTo>
                    <a:pt x="3875278" y="0"/>
                  </a:lnTo>
                  <a:lnTo>
                    <a:pt x="3875278" y="2268728"/>
                  </a:lnTo>
                  <a:lnTo>
                    <a:pt x="0" y="2268728"/>
                  </a:lnTo>
                  <a:lnTo>
                    <a:pt x="0" y="0"/>
                  </a:lnTo>
                  <a:close/>
                </a:path>
              </a:pathLst>
            </a:custGeom>
            <a:blipFill>
              <a:blip r:embed="rId15"/>
              <a:stretch>
                <a:fillRect l="-857" t="0" r="-857" b="0"/>
              </a:stretch>
            </a:blipFill>
          </p:spPr>
        </p:sp>
      </p:grpSp>
      <p:grpSp>
        <p:nvGrpSpPr>
          <p:cNvPr name="Group 18" id="18"/>
          <p:cNvGrpSpPr/>
          <p:nvPr/>
        </p:nvGrpSpPr>
        <p:grpSpPr>
          <a:xfrm rot="0">
            <a:off x="14864389" y="4391787"/>
            <a:ext cx="2244222" cy="2244222"/>
            <a:chOff x="0" y="0"/>
            <a:chExt cx="2992296" cy="2992296"/>
          </a:xfrm>
        </p:grpSpPr>
        <p:sp>
          <p:nvSpPr>
            <p:cNvPr name="Freeform 19" id="19"/>
            <p:cNvSpPr/>
            <p:nvPr/>
          </p:nvSpPr>
          <p:spPr>
            <a:xfrm flipH="false" flipV="false" rot="0">
              <a:off x="0" y="0"/>
              <a:ext cx="2992247" cy="2992247"/>
            </a:xfrm>
            <a:custGeom>
              <a:avLst/>
              <a:gdLst/>
              <a:ahLst/>
              <a:cxnLst/>
              <a:rect r="r" b="b" t="t" l="l"/>
              <a:pathLst>
                <a:path h="2992247" w="2992247">
                  <a:moveTo>
                    <a:pt x="0" y="0"/>
                  </a:moveTo>
                  <a:lnTo>
                    <a:pt x="2992247" y="0"/>
                  </a:lnTo>
                  <a:lnTo>
                    <a:pt x="2992247" y="2992247"/>
                  </a:lnTo>
                  <a:lnTo>
                    <a:pt x="0" y="2992247"/>
                  </a:lnTo>
                  <a:lnTo>
                    <a:pt x="0" y="0"/>
                  </a:lnTo>
                  <a:close/>
                </a:path>
              </a:pathLst>
            </a:custGeom>
            <a:blipFill>
              <a:blip r:embed="rId16"/>
              <a:stretch>
                <a:fillRect l="0" t="0" r="-1" b="-1"/>
              </a:stretch>
            </a:blipFill>
          </p:spPr>
        </p:sp>
      </p:grpSp>
      <p:grpSp>
        <p:nvGrpSpPr>
          <p:cNvPr name="Group 20" id="20"/>
          <p:cNvGrpSpPr/>
          <p:nvPr/>
        </p:nvGrpSpPr>
        <p:grpSpPr>
          <a:xfrm rot="0">
            <a:off x="10342560" y="7041168"/>
            <a:ext cx="1973220" cy="2103238"/>
            <a:chOff x="0" y="0"/>
            <a:chExt cx="2630960" cy="2804317"/>
          </a:xfrm>
        </p:grpSpPr>
        <p:sp>
          <p:nvSpPr>
            <p:cNvPr name="Freeform 21" id="21"/>
            <p:cNvSpPr/>
            <p:nvPr/>
          </p:nvSpPr>
          <p:spPr>
            <a:xfrm flipH="false" flipV="false" rot="0">
              <a:off x="0" y="0"/>
              <a:ext cx="2630932" cy="2804287"/>
            </a:xfrm>
            <a:custGeom>
              <a:avLst/>
              <a:gdLst/>
              <a:ahLst/>
              <a:cxnLst/>
              <a:rect r="r" b="b" t="t" l="l"/>
              <a:pathLst>
                <a:path h="2804287" w="2630932">
                  <a:moveTo>
                    <a:pt x="0" y="0"/>
                  </a:moveTo>
                  <a:lnTo>
                    <a:pt x="2630932" y="0"/>
                  </a:lnTo>
                  <a:lnTo>
                    <a:pt x="2630932" y="2804287"/>
                  </a:lnTo>
                  <a:lnTo>
                    <a:pt x="0" y="2804287"/>
                  </a:lnTo>
                  <a:lnTo>
                    <a:pt x="0" y="0"/>
                  </a:lnTo>
                  <a:close/>
                </a:path>
              </a:pathLst>
            </a:custGeom>
            <a:blipFill>
              <a:blip r:embed="rId17"/>
              <a:stretch>
                <a:fillRect l="-883" t="0" r="-884" b="-1"/>
              </a:stretch>
            </a:blipFill>
          </p:spPr>
        </p:sp>
      </p:grpSp>
      <p:grpSp>
        <p:nvGrpSpPr>
          <p:cNvPr name="Group 22" id="22"/>
          <p:cNvGrpSpPr/>
          <p:nvPr/>
        </p:nvGrpSpPr>
        <p:grpSpPr>
          <a:xfrm rot="0">
            <a:off x="13570424" y="7507149"/>
            <a:ext cx="2327182" cy="2327182"/>
            <a:chOff x="0" y="0"/>
            <a:chExt cx="3102909" cy="3102909"/>
          </a:xfrm>
        </p:grpSpPr>
        <p:sp>
          <p:nvSpPr>
            <p:cNvPr name="Freeform 23" id="23"/>
            <p:cNvSpPr/>
            <p:nvPr/>
          </p:nvSpPr>
          <p:spPr>
            <a:xfrm flipH="false" flipV="false" rot="0">
              <a:off x="0" y="0"/>
              <a:ext cx="3102864" cy="3102864"/>
            </a:xfrm>
            <a:custGeom>
              <a:avLst/>
              <a:gdLst/>
              <a:ahLst/>
              <a:cxnLst/>
              <a:rect r="r" b="b" t="t" l="l"/>
              <a:pathLst>
                <a:path h="3102864" w="3102864">
                  <a:moveTo>
                    <a:pt x="0" y="0"/>
                  </a:moveTo>
                  <a:lnTo>
                    <a:pt x="3102864" y="0"/>
                  </a:lnTo>
                  <a:lnTo>
                    <a:pt x="3102864" y="3102864"/>
                  </a:lnTo>
                  <a:lnTo>
                    <a:pt x="0" y="3102864"/>
                  </a:lnTo>
                  <a:lnTo>
                    <a:pt x="0" y="0"/>
                  </a:lnTo>
                  <a:close/>
                </a:path>
              </a:pathLst>
            </a:custGeom>
            <a:blipFill>
              <a:blip r:embed="rId18"/>
              <a:stretch>
                <a:fillRect l="0" t="0" r="-1" b="-1"/>
              </a:stretch>
            </a:blipFill>
          </p:spPr>
        </p:sp>
      </p:grpSp>
      <p:sp>
        <p:nvSpPr>
          <p:cNvPr name="TextBox 24" id="24"/>
          <p:cNvSpPr txBox="true"/>
          <p:nvPr/>
        </p:nvSpPr>
        <p:spPr>
          <a:xfrm rot="0">
            <a:off x="2123218" y="935530"/>
            <a:ext cx="7020782" cy="838200"/>
          </a:xfrm>
          <a:prstGeom prst="rect">
            <a:avLst/>
          </a:prstGeom>
        </p:spPr>
        <p:txBody>
          <a:bodyPr anchor="t" rtlCol="false" tIns="0" lIns="0" bIns="0" rIns="0">
            <a:spAutoFit/>
          </a:bodyPr>
          <a:lstStyle/>
          <a:p>
            <a:pPr algn="ctr">
              <a:lnSpc>
                <a:spcPts val="6300"/>
              </a:lnSpc>
            </a:pPr>
            <a:r>
              <a:rPr lang="en-US" sz="6000" spc="300">
                <a:solidFill>
                  <a:srgbClr val="FFFFFF"/>
                </a:solidFill>
                <a:latin typeface="Arimo"/>
              </a:rPr>
              <a:t>TECH STACK</a:t>
            </a:r>
          </a:p>
        </p:txBody>
      </p:sp>
      <p:sp>
        <p:nvSpPr>
          <p:cNvPr name="TextBox 25" id="25"/>
          <p:cNvSpPr txBox="true"/>
          <p:nvPr/>
        </p:nvSpPr>
        <p:spPr>
          <a:xfrm rot="0">
            <a:off x="2428018" y="3176220"/>
            <a:ext cx="7343333" cy="1057275"/>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Front-end</a:t>
            </a:r>
          </a:p>
          <a:p>
            <a:pPr algn="l">
              <a:lnSpc>
                <a:spcPts val="4200"/>
              </a:lnSpc>
            </a:pPr>
            <a:r>
              <a:rPr lang="en-US" sz="3000" spc="300">
                <a:solidFill>
                  <a:srgbClr val="5271FF"/>
                </a:solidFill>
                <a:latin typeface="Lato Bold"/>
              </a:rPr>
              <a:t>HTML, CSS, Javascript</a:t>
            </a:r>
          </a:p>
        </p:txBody>
      </p:sp>
      <p:sp>
        <p:nvSpPr>
          <p:cNvPr name="TextBox 26" id="26"/>
          <p:cNvSpPr txBox="true"/>
          <p:nvPr/>
        </p:nvSpPr>
        <p:spPr>
          <a:xfrm rot="0">
            <a:off x="2428018" y="5110629"/>
            <a:ext cx="7343333" cy="1057275"/>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Back-end</a:t>
            </a:r>
          </a:p>
          <a:p>
            <a:pPr algn="l">
              <a:lnSpc>
                <a:spcPts val="4200"/>
              </a:lnSpc>
            </a:pPr>
            <a:r>
              <a:rPr lang="en-US" sz="3000" spc="300">
                <a:solidFill>
                  <a:srgbClr val="5271FF"/>
                </a:solidFill>
                <a:latin typeface="Lato Bold"/>
              </a:rPr>
              <a:t>Flask</a:t>
            </a:r>
          </a:p>
        </p:txBody>
      </p:sp>
      <p:sp>
        <p:nvSpPr>
          <p:cNvPr name="TextBox 27" id="27"/>
          <p:cNvSpPr txBox="true"/>
          <p:nvPr/>
        </p:nvSpPr>
        <p:spPr>
          <a:xfrm rot="0">
            <a:off x="2428018" y="6968837"/>
            <a:ext cx="7343333" cy="1057275"/>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AL/ML Models</a:t>
            </a:r>
          </a:p>
          <a:p>
            <a:pPr algn="l">
              <a:lnSpc>
                <a:spcPts val="4200"/>
              </a:lnSpc>
            </a:pPr>
            <a:r>
              <a:rPr lang="en-US" sz="3000" spc="300">
                <a:solidFill>
                  <a:srgbClr val="5271FF"/>
                </a:solidFill>
                <a:latin typeface="Lato Bold"/>
              </a:rPr>
              <a:t>Tensorflow,YOLO</a:t>
            </a:r>
          </a:p>
        </p:txBody>
      </p:sp>
      <p:sp>
        <p:nvSpPr>
          <p:cNvPr name="Freeform 28" id="28"/>
          <p:cNvSpPr/>
          <p:nvPr/>
        </p:nvSpPr>
        <p:spPr>
          <a:xfrm flipH="false" flipV="false" rot="0">
            <a:off x="-14705" y="9005269"/>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9" id="29"/>
          <p:cNvSpPr txBox="true"/>
          <p:nvPr/>
        </p:nvSpPr>
        <p:spPr>
          <a:xfrm rot="0">
            <a:off x="2475498" y="8777056"/>
            <a:ext cx="7343333" cy="1057275"/>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Chatbot</a:t>
            </a:r>
          </a:p>
          <a:p>
            <a:pPr algn="l">
              <a:lnSpc>
                <a:spcPts val="4200"/>
              </a:lnSpc>
            </a:pPr>
            <a:r>
              <a:rPr lang="en-US" sz="3000" spc="300">
                <a:solidFill>
                  <a:srgbClr val="5271FF"/>
                </a:solidFill>
                <a:latin typeface="Lato Bold"/>
              </a:rPr>
              <a:t>Langchain,HuggingFace Lama2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45079" y="-4642921"/>
            <a:ext cx="9285841" cy="9285841"/>
          </a:xfrm>
          <a:custGeom>
            <a:avLst/>
            <a:gdLst/>
            <a:ahLst/>
            <a:cxnLst/>
            <a:rect r="r" b="b" t="t" l="l"/>
            <a:pathLst>
              <a:path h="9285841" w="9285841">
                <a:moveTo>
                  <a:pt x="0" y="0"/>
                </a:moveTo>
                <a:lnTo>
                  <a:pt x="9285841" y="0"/>
                </a:lnTo>
                <a:lnTo>
                  <a:pt x="9285841" y="9285841"/>
                </a:lnTo>
                <a:lnTo>
                  <a:pt x="0" y="9285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49389" y="-4138611"/>
            <a:ext cx="8277222" cy="8277222"/>
          </a:xfrm>
          <a:custGeom>
            <a:avLst/>
            <a:gdLst/>
            <a:ahLst/>
            <a:cxnLst/>
            <a:rect r="r" b="b" t="t" l="l"/>
            <a:pathLst>
              <a:path h="8277222" w="8277222">
                <a:moveTo>
                  <a:pt x="0" y="0"/>
                </a:moveTo>
                <a:lnTo>
                  <a:pt x="8277222" y="0"/>
                </a:lnTo>
                <a:lnTo>
                  <a:pt x="8277222" y="8277222"/>
                </a:lnTo>
                <a:lnTo>
                  <a:pt x="0" y="8277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42921" y="5644079"/>
            <a:ext cx="9285841" cy="9285841"/>
          </a:xfrm>
          <a:custGeom>
            <a:avLst/>
            <a:gdLst/>
            <a:ahLst/>
            <a:cxnLst/>
            <a:rect r="r" b="b" t="t" l="l"/>
            <a:pathLst>
              <a:path h="9285841" w="9285841">
                <a:moveTo>
                  <a:pt x="0" y="0"/>
                </a:moveTo>
                <a:lnTo>
                  <a:pt x="9285841" y="0"/>
                </a:lnTo>
                <a:lnTo>
                  <a:pt x="9285841" y="9285841"/>
                </a:lnTo>
                <a:lnTo>
                  <a:pt x="0" y="9285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38611" y="6148389"/>
            <a:ext cx="8277222" cy="8277222"/>
          </a:xfrm>
          <a:custGeom>
            <a:avLst/>
            <a:gdLst/>
            <a:ahLst/>
            <a:cxnLst/>
            <a:rect r="r" b="b" t="t" l="l"/>
            <a:pathLst>
              <a:path h="8277222" w="8277222">
                <a:moveTo>
                  <a:pt x="0" y="0"/>
                </a:moveTo>
                <a:lnTo>
                  <a:pt x="8277222" y="0"/>
                </a:lnTo>
                <a:lnTo>
                  <a:pt x="8277222" y="8277222"/>
                </a:lnTo>
                <a:lnTo>
                  <a:pt x="0" y="8277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92377" y="3143539"/>
            <a:ext cx="14903246" cy="4114800"/>
          </a:xfrm>
          <a:prstGeom prst="rect">
            <a:avLst/>
          </a:prstGeom>
        </p:spPr>
        <p:txBody>
          <a:bodyPr anchor="t" rtlCol="false" tIns="0" lIns="0" bIns="0" rIns="0">
            <a:spAutoFit/>
          </a:bodyPr>
          <a:lstStyle/>
          <a:p>
            <a:pPr algn="ctr">
              <a:lnSpc>
                <a:spcPts val="31500"/>
              </a:lnSpc>
            </a:pPr>
            <a:r>
              <a:rPr lang="en-US" sz="30000" spc="1500">
                <a:solidFill>
                  <a:srgbClr val="2B4A9D"/>
                </a:solidFill>
                <a:latin typeface="Arimo"/>
              </a:rPr>
              <a:t>QnA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2124" y="3725517"/>
            <a:ext cx="6550984" cy="6561483"/>
          </a:xfrm>
          <a:custGeom>
            <a:avLst/>
            <a:gdLst/>
            <a:ahLst/>
            <a:cxnLst/>
            <a:rect r="r" b="b" t="t" l="l"/>
            <a:pathLst>
              <a:path h="6561483" w="6550984">
                <a:moveTo>
                  <a:pt x="0" y="0"/>
                </a:moveTo>
                <a:lnTo>
                  <a:pt x="6550984" y="0"/>
                </a:lnTo>
                <a:lnTo>
                  <a:pt x="6550984" y="6561483"/>
                </a:lnTo>
                <a:lnTo>
                  <a:pt x="0" y="65614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61742" y="-1417982"/>
            <a:ext cx="6550984" cy="6561483"/>
          </a:xfrm>
          <a:custGeom>
            <a:avLst/>
            <a:gdLst/>
            <a:ahLst/>
            <a:cxnLst/>
            <a:rect r="r" b="b" t="t" l="l"/>
            <a:pathLst>
              <a:path h="6561483" w="6550984">
                <a:moveTo>
                  <a:pt x="0" y="0"/>
                </a:moveTo>
                <a:lnTo>
                  <a:pt x="6550984" y="0"/>
                </a:lnTo>
                <a:lnTo>
                  <a:pt x="6550984" y="6561482"/>
                </a:lnTo>
                <a:lnTo>
                  <a:pt x="0" y="6561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04442" y="2902589"/>
            <a:ext cx="5175256" cy="7384411"/>
          </a:xfrm>
          <a:custGeom>
            <a:avLst/>
            <a:gdLst/>
            <a:ahLst/>
            <a:cxnLst/>
            <a:rect r="r" b="b" t="t" l="l"/>
            <a:pathLst>
              <a:path h="7384411" w="5175256">
                <a:moveTo>
                  <a:pt x="0" y="0"/>
                </a:moveTo>
                <a:lnTo>
                  <a:pt x="5175256" y="0"/>
                </a:lnTo>
                <a:lnTo>
                  <a:pt x="5175256" y="7384411"/>
                </a:lnTo>
                <a:lnTo>
                  <a:pt x="0" y="7384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3416934" y="4135180"/>
            <a:ext cx="3150272" cy="3150272"/>
            <a:chOff x="0" y="0"/>
            <a:chExt cx="4200363" cy="4200363"/>
          </a:xfrm>
        </p:grpSpPr>
        <p:sp>
          <p:nvSpPr>
            <p:cNvPr name="Freeform 6" id="6"/>
            <p:cNvSpPr/>
            <p:nvPr/>
          </p:nvSpPr>
          <p:spPr>
            <a:xfrm flipH="false" flipV="false" rot="0">
              <a:off x="0" y="0"/>
              <a:ext cx="4200398" cy="4200398"/>
            </a:xfrm>
            <a:custGeom>
              <a:avLst/>
              <a:gdLst/>
              <a:ahLst/>
              <a:cxnLst/>
              <a:rect r="r" b="b" t="t" l="l"/>
              <a:pathLst>
                <a:path h="4200398" w="4200398">
                  <a:moveTo>
                    <a:pt x="2100199" y="0"/>
                  </a:moveTo>
                  <a:cubicBezTo>
                    <a:pt x="940054" y="0"/>
                    <a:pt x="0" y="940054"/>
                    <a:pt x="0" y="2100199"/>
                  </a:cubicBezTo>
                  <a:cubicBezTo>
                    <a:pt x="0" y="3260344"/>
                    <a:pt x="940054" y="4200398"/>
                    <a:pt x="2100199" y="4200398"/>
                  </a:cubicBezTo>
                  <a:cubicBezTo>
                    <a:pt x="3260344" y="4200398"/>
                    <a:pt x="4200398" y="3260344"/>
                    <a:pt x="4200398" y="2100199"/>
                  </a:cubicBezTo>
                  <a:cubicBezTo>
                    <a:pt x="4200398" y="940054"/>
                    <a:pt x="3260344" y="0"/>
                    <a:pt x="2100199" y="0"/>
                  </a:cubicBezTo>
                  <a:close/>
                </a:path>
              </a:pathLst>
            </a:custGeom>
            <a:blipFill>
              <a:blip r:embed="rId8"/>
              <a:stretch>
                <a:fillRect l="-38888" t="0" r="-38887" b="0"/>
              </a:stretch>
            </a:blipFill>
          </p:spPr>
        </p:sp>
      </p:grpSp>
      <p:grpSp>
        <p:nvGrpSpPr>
          <p:cNvPr name="Group 7" id="7"/>
          <p:cNvGrpSpPr/>
          <p:nvPr/>
        </p:nvGrpSpPr>
        <p:grpSpPr>
          <a:xfrm rot="0">
            <a:off x="3007271" y="3725517"/>
            <a:ext cx="3969597" cy="3969597"/>
            <a:chOff x="0" y="0"/>
            <a:chExt cx="5292796" cy="5292796"/>
          </a:xfrm>
        </p:grpSpPr>
        <p:sp>
          <p:nvSpPr>
            <p:cNvPr name="Freeform 8" id="8"/>
            <p:cNvSpPr/>
            <p:nvPr/>
          </p:nvSpPr>
          <p:spPr>
            <a:xfrm flipH="false" flipV="false" rot="0">
              <a:off x="0" y="0"/>
              <a:ext cx="5292852" cy="5292852"/>
            </a:xfrm>
            <a:custGeom>
              <a:avLst/>
              <a:gdLst/>
              <a:ahLst/>
              <a:cxnLst/>
              <a:rect r="r" b="b" t="t" l="l"/>
              <a:pathLst>
                <a:path h="5292852" w="5292852">
                  <a:moveTo>
                    <a:pt x="2646426" y="0"/>
                  </a:moveTo>
                  <a:cubicBezTo>
                    <a:pt x="1186688" y="0"/>
                    <a:pt x="0" y="1187704"/>
                    <a:pt x="0" y="2646426"/>
                  </a:cubicBezTo>
                  <a:cubicBezTo>
                    <a:pt x="0" y="4105148"/>
                    <a:pt x="1186688" y="5292852"/>
                    <a:pt x="2646426" y="5292852"/>
                  </a:cubicBezTo>
                  <a:cubicBezTo>
                    <a:pt x="4105148" y="5292852"/>
                    <a:pt x="5292852" y="4106164"/>
                    <a:pt x="5292852" y="2646426"/>
                  </a:cubicBezTo>
                  <a:cubicBezTo>
                    <a:pt x="5292852" y="1187704"/>
                    <a:pt x="4106164" y="0"/>
                    <a:pt x="2646426" y="0"/>
                  </a:cubicBezTo>
                  <a:close/>
                  <a:moveTo>
                    <a:pt x="2646426" y="4861941"/>
                  </a:moveTo>
                  <a:cubicBezTo>
                    <a:pt x="1424813" y="4861941"/>
                    <a:pt x="430911" y="3867912"/>
                    <a:pt x="430911" y="2646426"/>
                  </a:cubicBezTo>
                  <a:cubicBezTo>
                    <a:pt x="430911" y="1424940"/>
                    <a:pt x="1424813" y="430784"/>
                    <a:pt x="2646426" y="430784"/>
                  </a:cubicBezTo>
                  <a:cubicBezTo>
                    <a:pt x="3868039" y="430784"/>
                    <a:pt x="4861941" y="1424813"/>
                    <a:pt x="4861941" y="2646299"/>
                  </a:cubicBezTo>
                  <a:cubicBezTo>
                    <a:pt x="4861941" y="3867785"/>
                    <a:pt x="3867912" y="4861814"/>
                    <a:pt x="2646426" y="4861814"/>
                  </a:cubicBezTo>
                  <a:close/>
                </a:path>
              </a:pathLst>
            </a:custGeom>
            <a:solidFill>
              <a:srgbClr val="FFFFFF"/>
            </a:solidFill>
          </p:spPr>
        </p:sp>
      </p:grpSp>
      <p:sp>
        <p:nvSpPr>
          <p:cNvPr name="TextBox 9" id="9"/>
          <p:cNvSpPr txBox="true"/>
          <p:nvPr/>
        </p:nvSpPr>
        <p:spPr>
          <a:xfrm rot="0">
            <a:off x="2433291" y="8059684"/>
            <a:ext cx="5117558" cy="1364388"/>
          </a:xfrm>
          <a:prstGeom prst="rect">
            <a:avLst/>
          </a:prstGeom>
        </p:spPr>
        <p:txBody>
          <a:bodyPr anchor="t" rtlCol="false" tIns="0" lIns="0" bIns="0" rIns="0">
            <a:spAutoFit/>
          </a:bodyPr>
          <a:lstStyle/>
          <a:p>
            <a:pPr algn="ctr">
              <a:lnSpc>
                <a:spcPts val="5138"/>
              </a:lnSpc>
            </a:pPr>
            <a:r>
              <a:rPr lang="en-US" sz="3670" spc="367">
                <a:solidFill>
                  <a:srgbClr val="FFFFFF"/>
                </a:solidFill>
                <a:latin typeface="Lato Bold"/>
              </a:rPr>
              <a:t>AHBAR</a:t>
            </a:r>
          </a:p>
          <a:p>
            <a:pPr algn="ctr">
              <a:lnSpc>
                <a:spcPts val="5138"/>
              </a:lnSpc>
            </a:pPr>
            <a:r>
              <a:rPr lang="en-US" sz="3670" spc="367">
                <a:solidFill>
                  <a:srgbClr val="FFFFFF"/>
                </a:solidFill>
                <a:latin typeface="Lato Bold"/>
              </a:rPr>
              <a:t>HUSAIN</a:t>
            </a:r>
          </a:p>
        </p:txBody>
      </p:sp>
      <p:sp>
        <p:nvSpPr>
          <p:cNvPr name="TextBox 10" id="10"/>
          <p:cNvSpPr txBox="true"/>
          <p:nvPr/>
        </p:nvSpPr>
        <p:spPr>
          <a:xfrm rot="0">
            <a:off x="2812509" y="1114425"/>
            <a:ext cx="12615107" cy="1319124"/>
          </a:xfrm>
          <a:prstGeom prst="rect">
            <a:avLst/>
          </a:prstGeom>
        </p:spPr>
        <p:txBody>
          <a:bodyPr anchor="t" rtlCol="false" tIns="0" lIns="0" bIns="0" rIns="0">
            <a:spAutoFit/>
          </a:bodyPr>
          <a:lstStyle/>
          <a:p>
            <a:pPr algn="ctr">
              <a:lnSpc>
                <a:spcPts val="9711"/>
              </a:lnSpc>
            </a:pPr>
            <a:r>
              <a:rPr lang="en-US" sz="9249" spc="462">
                <a:solidFill>
                  <a:srgbClr val="FFFFFF"/>
                </a:solidFill>
                <a:latin typeface="Arimo"/>
              </a:rPr>
              <a:t>  </a:t>
            </a:r>
            <a:r>
              <a:rPr lang="en-US" sz="9249" spc="462">
                <a:solidFill>
                  <a:srgbClr val="FFFFFF"/>
                </a:solidFill>
                <a:latin typeface="Arimo"/>
              </a:rPr>
              <a:t>Team CodeFire</a:t>
            </a:r>
          </a:p>
        </p:txBody>
      </p:sp>
      <p:sp>
        <p:nvSpPr>
          <p:cNvPr name="Freeform 11" id="11"/>
          <p:cNvSpPr/>
          <p:nvPr/>
        </p:nvSpPr>
        <p:spPr>
          <a:xfrm flipH="false" flipV="false" rot="0">
            <a:off x="10628760" y="2902589"/>
            <a:ext cx="5175256" cy="7384411"/>
          </a:xfrm>
          <a:custGeom>
            <a:avLst/>
            <a:gdLst/>
            <a:ahLst/>
            <a:cxnLst/>
            <a:rect r="r" b="b" t="t" l="l"/>
            <a:pathLst>
              <a:path h="7384411" w="5175256">
                <a:moveTo>
                  <a:pt x="0" y="0"/>
                </a:moveTo>
                <a:lnTo>
                  <a:pt x="5175256" y="0"/>
                </a:lnTo>
                <a:lnTo>
                  <a:pt x="5175256" y="7384411"/>
                </a:lnTo>
                <a:lnTo>
                  <a:pt x="0" y="7384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1231590" y="3725517"/>
            <a:ext cx="3969597" cy="3969597"/>
            <a:chOff x="0" y="0"/>
            <a:chExt cx="5292796" cy="5292796"/>
          </a:xfrm>
        </p:grpSpPr>
        <p:sp>
          <p:nvSpPr>
            <p:cNvPr name="Freeform 13" id="13"/>
            <p:cNvSpPr/>
            <p:nvPr/>
          </p:nvSpPr>
          <p:spPr>
            <a:xfrm flipH="false" flipV="false" rot="0">
              <a:off x="0" y="0"/>
              <a:ext cx="5292852" cy="5292852"/>
            </a:xfrm>
            <a:custGeom>
              <a:avLst/>
              <a:gdLst/>
              <a:ahLst/>
              <a:cxnLst/>
              <a:rect r="r" b="b" t="t" l="l"/>
              <a:pathLst>
                <a:path h="5292852" w="5292852">
                  <a:moveTo>
                    <a:pt x="2646426" y="0"/>
                  </a:moveTo>
                  <a:cubicBezTo>
                    <a:pt x="1186688" y="0"/>
                    <a:pt x="0" y="1187704"/>
                    <a:pt x="0" y="2646426"/>
                  </a:cubicBezTo>
                  <a:cubicBezTo>
                    <a:pt x="0" y="4105148"/>
                    <a:pt x="1186688" y="5292852"/>
                    <a:pt x="2646426" y="5292852"/>
                  </a:cubicBezTo>
                  <a:cubicBezTo>
                    <a:pt x="4105148" y="5292852"/>
                    <a:pt x="5292852" y="4106164"/>
                    <a:pt x="5292852" y="2646426"/>
                  </a:cubicBezTo>
                  <a:cubicBezTo>
                    <a:pt x="5292852" y="1187704"/>
                    <a:pt x="4106164" y="0"/>
                    <a:pt x="2646426" y="0"/>
                  </a:cubicBezTo>
                  <a:close/>
                  <a:moveTo>
                    <a:pt x="2646426" y="4861941"/>
                  </a:moveTo>
                  <a:cubicBezTo>
                    <a:pt x="1424813" y="4861941"/>
                    <a:pt x="430911" y="3867912"/>
                    <a:pt x="430911" y="2646426"/>
                  </a:cubicBezTo>
                  <a:cubicBezTo>
                    <a:pt x="430911" y="1424940"/>
                    <a:pt x="1424813" y="430784"/>
                    <a:pt x="2646426" y="430784"/>
                  </a:cubicBezTo>
                  <a:cubicBezTo>
                    <a:pt x="3868039" y="430784"/>
                    <a:pt x="4861941" y="1424813"/>
                    <a:pt x="4861941" y="2646299"/>
                  </a:cubicBezTo>
                  <a:cubicBezTo>
                    <a:pt x="4861941" y="3867785"/>
                    <a:pt x="3867912" y="4861814"/>
                    <a:pt x="2646426" y="4861814"/>
                  </a:cubicBezTo>
                  <a:close/>
                </a:path>
              </a:pathLst>
            </a:custGeom>
            <a:solidFill>
              <a:srgbClr val="FFFFFF"/>
            </a:solidFill>
          </p:spPr>
        </p:sp>
      </p:grpSp>
      <p:grpSp>
        <p:nvGrpSpPr>
          <p:cNvPr name="Group 14" id="14"/>
          <p:cNvGrpSpPr/>
          <p:nvPr/>
        </p:nvGrpSpPr>
        <p:grpSpPr>
          <a:xfrm rot="0">
            <a:off x="11641252" y="4135180"/>
            <a:ext cx="3150272" cy="3150272"/>
            <a:chOff x="0" y="0"/>
            <a:chExt cx="4200363" cy="4200363"/>
          </a:xfrm>
        </p:grpSpPr>
        <p:sp>
          <p:nvSpPr>
            <p:cNvPr name="Freeform 15" id="15"/>
            <p:cNvSpPr/>
            <p:nvPr/>
          </p:nvSpPr>
          <p:spPr>
            <a:xfrm flipH="false" flipV="false" rot="0">
              <a:off x="0" y="0"/>
              <a:ext cx="4200398" cy="4200398"/>
            </a:xfrm>
            <a:custGeom>
              <a:avLst/>
              <a:gdLst/>
              <a:ahLst/>
              <a:cxnLst/>
              <a:rect r="r" b="b" t="t" l="l"/>
              <a:pathLst>
                <a:path h="4200398" w="4200398">
                  <a:moveTo>
                    <a:pt x="2100199" y="0"/>
                  </a:moveTo>
                  <a:cubicBezTo>
                    <a:pt x="940054" y="0"/>
                    <a:pt x="0" y="940054"/>
                    <a:pt x="0" y="2100199"/>
                  </a:cubicBezTo>
                  <a:cubicBezTo>
                    <a:pt x="0" y="3260344"/>
                    <a:pt x="940054" y="4200398"/>
                    <a:pt x="2100199" y="4200398"/>
                  </a:cubicBezTo>
                  <a:cubicBezTo>
                    <a:pt x="3260344" y="4200398"/>
                    <a:pt x="4200398" y="3260344"/>
                    <a:pt x="4200398" y="2100199"/>
                  </a:cubicBezTo>
                  <a:cubicBezTo>
                    <a:pt x="4200398" y="940054"/>
                    <a:pt x="3260344" y="0"/>
                    <a:pt x="2100199" y="0"/>
                  </a:cubicBezTo>
                  <a:close/>
                </a:path>
              </a:pathLst>
            </a:custGeom>
            <a:blipFill>
              <a:blip r:embed="rId9"/>
              <a:stretch>
                <a:fillRect l="0" t="0" r="0" b="0"/>
              </a:stretch>
            </a:blipFill>
          </p:spPr>
        </p:sp>
      </p:grpSp>
      <p:sp>
        <p:nvSpPr>
          <p:cNvPr name="TextBox 16" id="16"/>
          <p:cNvSpPr txBox="true"/>
          <p:nvPr/>
        </p:nvSpPr>
        <p:spPr>
          <a:xfrm rot="0">
            <a:off x="10628760" y="8059684"/>
            <a:ext cx="5088126" cy="1355106"/>
          </a:xfrm>
          <a:prstGeom prst="rect">
            <a:avLst/>
          </a:prstGeom>
        </p:spPr>
        <p:txBody>
          <a:bodyPr anchor="t" rtlCol="false" tIns="0" lIns="0" bIns="0" rIns="0">
            <a:spAutoFit/>
          </a:bodyPr>
          <a:lstStyle/>
          <a:p>
            <a:pPr algn="ctr">
              <a:lnSpc>
                <a:spcPts val="5109"/>
              </a:lnSpc>
            </a:pPr>
            <a:r>
              <a:rPr lang="en-US" sz="3649" spc="363">
                <a:solidFill>
                  <a:srgbClr val="FFFFFF"/>
                </a:solidFill>
                <a:latin typeface="Lato Bold"/>
              </a:rPr>
              <a:t>YASH</a:t>
            </a:r>
          </a:p>
          <a:p>
            <a:pPr algn="ctr">
              <a:lnSpc>
                <a:spcPts val="5109"/>
              </a:lnSpc>
            </a:pPr>
            <a:r>
              <a:rPr lang="en-US" sz="3649" spc="363">
                <a:solidFill>
                  <a:srgbClr val="FFFFFF"/>
                </a:solidFill>
                <a:latin typeface="Lato Bold"/>
              </a:rPr>
              <a:t>ARYA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45079" y="500579"/>
            <a:ext cx="9285841" cy="9285841"/>
          </a:xfrm>
          <a:custGeom>
            <a:avLst/>
            <a:gdLst/>
            <a:ahLst/>
            <a:cxnLst/>
            <a:rect r="r" b="b" t="t" l="l"/>
            <a:pathLst>
              <a:path h="9285841" w="9285841">
                <a:moveTo>
                  <a:pt x="0" y="0"/>
                </a:moveTo>
                <a:lnTo>
                  <a:pt x="9285841" y="0"/>
                </a:lnTo>
                <a:lnTo>
                  <a:pt x="9285841" y="9285841"/>
                </a:lnTo>
                <a:lnTo>
                  <a:pt x="0" y="9285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49389" y="1004889"/>
            <a:ext cx="8277222" cy="8277222"/>
          </a:xfrm>
          <a:custGeom>
            <a:avLst/>
            <a:gdLst/>
            <a:ahLst/>
            <a:cxnLst/>
            <a:rect r="r" b="b" t="t" l="l"/>
            <a:pathLst>
              <a:path h="8277222" w="8277222">
                <a:moveTo>
                  <a:pt x="0" y="0"/>
                </a:moveTo>
                <a:lnTo>
                  <a:pt x="8277222" y="0"/>
                </a:lnTo>
                <a:lnTo>
                  <a:pt x="8277222" y="8277222"/>
                </a:lnTo>
                <a:lnTo>
                  <a:pt x="0" y="8277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866743" y="6766354"/>
            <a:ext cx="8717692" cy="8717692"/>
          </a:xfrm>
          <a:custGeom>
            <a:avLst/>
            <a:gdLst/>
            <a:ahLst/>
            <a:cxnLst/>
            <a:rect r="r" b="b" t="t" l="l"/>
            <a:pathLst>
              <a:path h="8717692" w="8717692">
                <a:moveTo>
                  <a:pt x="0" y="0"/>
                </a:moveTo>
                <a:lnTo>
                  <a:pt x="8717691" y="0"/>
                </a:lnTo>
                <a:lnTo>
                  <a:pt x="8717691" y="8717691"/>
                </a:lnTo>
                <a:lnTo>
                  <a:pt x="0" y="8717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866743" y="-5197045"/>
            <a:ext cx="8717692" cy="8717692"/>
          </a:xfrm>
          <a:custGeom>
            <a:avLst/>
            <a:gdLst/>
            <a:ahLst/>
            <a:cxnLst/>
            <a:rect r="r" b="b" t="t" l="l"/>
            <a:pathLst>
              <a:path h="8717692" w="8717692">
                <a:moveTo>
                  <a:pt x="0" y="0"/>
                </a:moveTo>
                <a:lnTo>
                  <a:pt x="8717691" y="0"/>
                </a:lnTo>
                <a:lnTo>
                  <a:pt x="8717691" y="8717691"/>
                </a:lnTo>
                <a:lnTo>
                  <a:pt x="0" y="8717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133475"/>
            <a:ext cx="9135755" cy="2209800"/>
          </a:xfrm>
          <a:prstGeom prst="rect">
            <a:avLst/>
          </a:prstGeom>
        </p:spPr>
        <p:txBody>
          <a:bodyPr anchor="t" rtlCol="false" tIns="0" lIns="0" bIns="0" rIns="0">
            <a:spAutoFit/>
          </a:bodyPr>
          <a:lstStyle/>
          <a:p>
            <a:pPr algn="ctr">
              <a:lnSpc>
                <a:spcPts val="8400"/>
              </a:lnSpc>
            </a:pPr>
            <a:r>
              <a:rPr lang="en-US" sz="8000" spc="400">
                <a:solidFill>
                  <a:srgbClr val="2B4A9D"/>
                </a:solidFill>
                <a:latin typeface="Arimo"/>
              </a:rPr>
              <a:t>SKIN DISEASES</a:t>
            </a:r>
            <a:r>
              <a:rPr lang="en-US" sz="8000" spc="400">
                <a:solidFill>
                  <a:srgbClr val="2B4A9D"/>
                </a:solidFill>
                <a:latin typeface="Arimo"/>
              </a:rPr>
              <a:t> IN INDIA</a:t>
            </a:r>
          </a:p>
        </p:txBody>
      </p:sp>
      <p:sp>
        <p:nvSpPr>
          <p:cNvPr name="TextBox 7" id="7"/>
          <p:cNvSpPr txBox="true"/>
          <p:nvPr/>
        </p:nvSpPr>
        <p:spPr>
          <a:xfrm rot="0">
            <a:off x="1384244" y="3763853"/>
            <a:ext cx="9135755" cy="4791075"/>
          </a:xfrm>
          <a:prstGeom prst="rect">
            <a:avLst/>
          </a:prstGeom>
        </p:spPr>
        <p:txBody>
          <a:bodyPr anchor="t" rtlCol="false" tIns="0" lIns="0" bIns="0" rIns="0">
            <a:spAutoFit/>
          </a:bodyPr>
          <a:lstStyle/>
          <a:p>
            <a:pPr>
              <a:lnSpc>
                <a:spcPts val="4200"/>
              </a:lnSpc>
            </a:pPr>
          </a:p>
          <a:p>
            <a:pPr algn="l">
              <a:lnSpc>
                <a:spcPts val="4200"/>
              </a:lnSpc>
            </a:pPr>
            <a:r>
              <a:rPr lang="en-US" sz="3000" spc="300">
                <a:solidFill>
                  <a:srgbClr val="000000"/>
                </a:solidFill>
                <a:latin typeface="Lato"/>
              </a:rPr>
              <a:t>Skin diseases in India are a major health concern, often leading to severe complications and even fatalities due to delayed diagnosis and limited access to healthcare services. Fungal infections, eczema, psoriasis, and dermatitis are common, exacerbated by factors such as the humid climate and poor hygiene practices.</a:t>
            </a:r>
          </a:p>
        </p:txBody>
      </p:sp>
      <p:sp>
        <p:nvSpPr>
          <p:cNvPr name="Freeform 8" id="8"/>
          <p:cNvSpPr/>
          <p:nvPr/>
        </p:nvSpPr>
        <p:spPr>
          <a:xfrm flipH="false" flipV="false" rot="0">
            <a:off x="0" y="0"/>
            <a:ext cx="1633346" cy="1635964"/>
          </a:xfrm>
          <a:custGeom>
            <a:avLst/>
            <a:gdLst/>
            <a:ahLst/>
            <a:cxnLst/>
            <a:rect r="r" b="b" t="t" l="l"/>
            <a:pathLst>
              <a:path h="1635964" w="1633346">
                <a:moveTo>
                  <a:pt x="0" y="0"/>
                </a:moveTo>
                <a:lnTo>
                  <a:pt x="1633346" y="0"/>
                </a:lnTo>
                <a:lnTo>
                  <a:pt x="1633346" y="1635964"/>
                </a:lnTo>
                <a:lnTo>
                  <a:pt x="0" y="16359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6816" y="0"/>
            <a:ext cx="452408" cy="10287003"/>
          </a:xfrm>
          <a:custGeom>
            <a:avLst/>
            <a:gdLst/>
            <a:ahLst/>
            <a:cxnLst/>
            <a:rect r="r" b="b" t="t" l="l"/>
            <a:pathLst>
              <a:path h="10287003" w="452408">
                <a:moveTo>
                  <a:pt x="0" y="0"/>
                </a:moveTo>
                <a:lnTo>
                  <a:pt x="452408" y="0"/>
                </a:lnTo>
                <a:lnTo>
                  <a:pt x="452408" y="10287003"/>
                </a:lnTo>
                <a:lnTo>
                  <a:pt x="0" y="10287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4221" y="0"/>
            <a:ext cx="6933779" cy="10287003"/>
          </a:xfrm>
          <a:custGeom>
            <a:avLst/>
            <a:gdLst/>
            <a:ahLst/>
            <a:cxnLst/>
            <a:rect r="r" b="b" t="t" l="l"/>
            <a:pathLst>
              <a:path h="10287003" w="6933779">
                <a:moveTo>
                  <a:pt x="0" y="0"/>
                </a:moveTo>
                <a:lnTo>
                  <a:pt x="6933779" y="0"/>
                </a:lnTo>
                <a:lnTo>
                  <a:pt x="6933779" y="10287003"/>
                </a:lnTo>
                <a:lnTo>
                  <a:pt x="0" y="10287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1958099"/>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428016" y="1766889"/>
            <a:ext cx="8926205" cy="1590675"/>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Skin Disease Detection ,can detect 6 skin diseases along with Pimple detection and segmentation</a:t>
            </a:r>
          </a:p>
        </p:txBody>
      </p:sp>
      <p:sp>
        <p:nvSpPr>
          <p:cNvPr name="TextBox 6" id="6"/>
          <p:cNvSpPr txBox="true"/>
          <p:nvPr/>
        </p:nvSpPr>
        <p:spPr>
          <a:xfrm rot="0">
            <a:off x="1342168" y="2010506"/>
            <a:ext cx="487056" cy="5904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Freeform 7" id="7"/>
          <p:cNvSpPr/>
          <p:nvPr/>
        </p:nvSpPr>
        <p:spPr>
          <a:xfrm flipH="false" flipV="false" rot="0">
            <a:off x="45464" y="3681152"/>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342168" y="3733559"/>
            <a:ext cx="487056" cy="5904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9" id="9"/>
          <p:cNvSpPr txBox="true"/>
          <p:nvPr/>
        </p:nvSpPr>
        <p:spPr>
          <a:xfrm rot="0">
            <a:off x="2428018" y="5491705"/>
            <a:ext cx="8926205" cy="523875"/>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Multilingual Skin Care Chatbot for Support</a:t>
            </a:r>
          </a:p>
        </p:txBody>
      </p:sp>
      <p:sp>
        <p:nvSpPr>
          <p:cNvPr name="Freeform 10" id="10"/>
          <p:cNvSpPr/>
          <p:nvPr/>
        </p:nvSpPr>
        <p:spPr>
          <a:xfrm flipH="false" flipV="false" rot="0">
            <a:off x="45464" y="5406011"/>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376816" y="5458418"/>
            <a:ext cx="487056" cy="5904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sp>
        <p:nvSpPr>
          <p:cNvPr name="TextBox 12" id="12"/>
          <p:cNvSpPr txBox="true"/>
          <p:nvPr/>
        </p:nvSpPr>
        <p:spPr>
          <a:xfrm rot="0">
            <a:off x="2428016" y="6882385"/>
            <a:ext cx="8926205" cy="1012190"/>
          </a:xfrm>
          <a:prstGeom prst="rect">
            <a:avLst/>
          </a:prstGeom>
        </p:spPr>
        <p:txBody>
          <a:bodyPr anchor="t" rtlCol="false" tIns="0" lIns="0" bIns="0" rIns="0">
            <a:spAutoFit/>
          </a:bodyPr>
          <a:lstStyle/>
          <a:p>
            <a:pPr algn="l">
              <a:lnSpc>
                <a:spcPts val="4060"/>
              </a:lnSpc>
            </a:pPr>
            <a:r>
              <a:rPr lang="en-US" sz="2900" spc="290">
                <a:solidFill>
                  <a:srgbClr val="2B4A9D"/>
                </a:solidFill>
                <a:latin typeface="Lato Bold"/>
              </a:rPr>
              <a:t>Skin Product Analyzer with Skin Care Routine Generator</a:t>
            </a:r>
          </a:p>
        </p:txBody>
      </p:sp>
      <p:sp>
        <p:nvSpPr>
          <p:cNvPr name="Freeform 13" id="13"/>
          <p:cNvSpPr/>
          <p:nvPr/>
        </p:nvSpPr>
        <p:spPr>
          <a:xfrm flipH="false" flipV="false" rot="0">
            <a:off x="-2982030" y="-6884127"/>
            <a:ext cx="8717692" cy="8717692"/>
          </a:xfrm>
          <a:custGeom>
            <a:avLst/>
            <a:gdLst/>
            <a:ahLst/>
            <a:cxnLst/>
            <a:rect r="r" b="b" t="t" l="l"/>
            <a:pathLst>
              <a:path h="8717692" w="8717692">
                <a:moveTo>
                  <a:pt x="0" y="0"/>
                </a:moveTo>
                <a:lnTo>
                  <a:pt x="8717691" y="0"/>
                </a:lnTo>
                <a:lnTo>
                  <a:pt x="8717691" y="8717691"/>
                </a:lnTo>
                <a:lnTo>
                  <a:pt x="0" y="87176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5464" y="6939535"/>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376816" y="7025454"/>
            <a:ext cx="487056" cy="5905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16" id="16"/>
          <p:cNvSpPr txBox="true"/>
          <p:nvPr/>
        </p:nvSpPr>
        <p:spPr>
          <a:xfrm rot="0">
            <a:off x="2428018" y="3733559"/>
            <a:ext cx="8926205" cy="1057275"/>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Accuracy of 90% + Trained on more than 6000 skin images</a:t>
            </a:r>
          </a:p>
        </p:txBody>
      </p:sp>
      <p:sp>
        <p:nvSpPr>
          <p:cNvPr name="TextBox 17" id="17"/>
          <p:cNvSpPr txBox="true"/>
          <p:nvPr/>
        </p:nvSpPr>
        <p:spPr>
          <a:xfrm rot="0">
            <a:off x="12067410" y="3030848"/>
            <a:ext cx="5507404" cy="1786422"/>
          </a:xfrm>
          <a:prstGeom prst="rect">
            <a:avLst/>
          </a:prstGeom>
        </p:spPr>
        <p:txBody>
          <a:bodyPr anchor="t" rtlCol="false" tIns="0" lIns="0" bIns="0" rIns="0">
            <a:spAutoFit/>
          </a:bodyPr>
          <a:lstStyle/>
          <a:p>
            <a:pPr algn="ctr">
              <a:lnSpc>
                <a:spcPts val="6983"/>
              </a:lnSpc>
            </a:pPr>
            <a:r>
              <a:rPr lang="en-US" sz="6651" spc="332">
                <a:solidFill>
                  <a:srgbClr val="FFFFFF"/>
                </a:solidFill>
                <a:latin typeface="Arimo Bold"/>
              </a:rPr>
              <a:t>KEY</a:t>
            </a:r>
          </a:p>
          <a:p>
            <a:pPr algn="ctr">
              <a:lnSpc>
                <a:spcPts val="6983"/>
              </a:lnSpc>
            </a:pPr>
            <a:r>
              <a:rPr lang="en-US" sz="6651" spc="332">
                <a:solidFill>
                  <a:srgbClr val="FFFFFF"/>
                </a:solidFill>
                <a:latin typeface="Arimo Bold"/>
              </a:rPr>
              <a:t>FEATURES</a:t>
            </a:r>
          </a:p>
        </p:txBody>
      </p:sp>
      <p:sp>
        <p:nvSpPr>
          <p:cNvPr name="Freeform 18" id="18"/>
          <p:cNvSpPr/>
          <p:nvPr/>
        </p:nvSpPr>
        <p:spPr>
          <a:xfrm flipH="false" flipV="false" rot="0">
            <a:off x="15014369" y="-5813972"/>
            <a:ext cx="12386029" cy="11219536"/>
          </a:xfrm>
          <a:custGeom>
            <a:avLst/>
            <a:gdLst/>
            <a:ahLst/>
            <a:cxnLst/>
            <a:rect r="r" b="b" t="t" l="l"/>
            <a:pathLst>
              <a:path h="11219536" w="12386029">
                <a:moveTo>
                  <a:pt x="0" y="0"/>
                </a:moveTo>
                <a:lnTo>
                  <a:pt x="12386029" y="0"/>
                </a:lnTo>
                <a:lnTo>
                  <a:pt x="12386029" y="11219536"/>
                </a:lnTo>
                <a:lnTo>
                  <a:pt x="0" y="112195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0" y="8480170"/>
            <a:ext cx="1966473" cy="829062"/>
          </a:xfrm>
          <a:custGeom>
            <a:avLst/>
            <a:gdLst/>
            <a:ahLst/>
            <a:cxnLst/>
            <a:rect r="r" b="b" t="t" l="l"/>
            <a:pathLst>
              <a:path h="829062" w="1966473">
                <a:moveTo>
                  <a:pt x="0" y="0"/>
                </a:moveTo>
                <a:lnTo>
                  <a:pt x="1966473" y="0"/>
                </a:lnTo>
                <a:lnTo>
                  <a:pt x="1966473" y="829061"/>
                </a:lnTo>
                <a:lnTo>
                  <a:pt x="0" y="829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342168" y="8597272"/>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5</a:t>
            </a:r>
          </a:p>
        </p:txBody>
      </p:sp>
      <p:sp>
        <p:nvSpPr>
          <p:cNvPr name="TextBox 21" id="21"/>
          <p:cNvSpPr txBox="true"/>
          <p:nvPr/>
        </p:nvSpPr>
        <p:spPr>
          <a:xfrm rot="0">
            <a:off x="2428016" y="8599425"/>
            <a:ext cx="8926205" cy="1057275"/>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Locate nearby dermatologists seamlessly with secure user data handling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6816" y="0"/>
            <a:ext cx="452408" cy="10287003"/>
          </a:xfrm>
          <a:custGeom>
            <a:avLst/>
            <a:gdLst/>
            <a:ahLst/>
            <a:cxnLst/>
            <a:rect r="r" b="b" t="t" l="l"/>
            <a:pathLst>
              <a:path h="10287003" w="452408">
                <a:moveTo>
                  <a:pt x="0" y="0"/>
                </a:moveTo>
                <a:lnTo>
                  <a:pt x="452408" y="0"/>
                </a:lnTo>
                <a:lnTo>
                  <a:pt x="452408" y="10287003"/>
                </a:lnTo>
                <a:lnTo>
                  <a:pt x="0" y="10287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26079" y="500579"/>
            <a:ext cx="9285841" cy="9285841"/>
          </a:xfrm>
          <a:custGeom>
            <a:avLst/>
            <a:gdLst/>
            <a:ahLst/>
            <a:cxnLst/>
            <a:rect r="r" b="b" t="t" l="l"/>
            <a:pathLst>
              <a:path h="9285841" w="9285841">
                <a:moveTo>
                  <a:pt x="0" y="0"/>
                </a:moveTo>
                <a:lnTo>
                  <a:pt x="9285841" y="0"/>
                </a:lnTo>
                <a:lnTo>
                  <a:pt x="9285841" y="9285841"/>
                </a:lnTo>
                <a:lnTo>
                  <a:pt x="0" y="92858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30389" y="1004889"/>
            <a:ext cx="8277222" cy="8277222"/>
          </a:xfrm>
          <a:custGeom>
            <a:avLst/>
            <a:gdLst/>
            <a:ahLst/>
            <a:cxnLst/>
            <a:rect r="r" b="b" t="t" l="l"/>
            <a:pathLst>
              <a:path h="8277222" w="8277222">
                <a:moveTo>
                  <a:pt x="0" y="0"/>
                </a:moveTo>
                <a:lnTo>
                  <a:pt x="8277222" y="0"/>
                </a:lnTo>
                <a:lnTo>
                  <a:pt x="8277222" y="8277222"/>
                </a:lnTo>
                <a:lnTo>
                  <a:pt x="0" y="82772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47743" y="6766354"/>
            <a:ext cx="8717692" cy="8717692"/>
          </a:xfrm>
          <a:custGeom>
            <a:avLst/>
            <a:gdLst/>
            <a:ahLst/>
            <a:cxnLst/>
            <a:rect r="r" b="b" t="t" l="l"/>
            <a:pathLst>
              <a:path h="8717692" w="8717692">
                <a:moveTo>
                  <a:pt x="0" y="0"/>
                </a:moveTo>
                <a:lnTo>
                  <a:pt x="8717691" y="0"/>
                </a:lnTo>
                <a:lnTo>
                  <a:pt x="8717691" y="8717691"/>
                </a:lnTo>
                <a:lnTo>
                  <a:pt x="0" y="87176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47743" y="-5197045"/>
            <a:ext cx="8717692" cy="8717692"/>
          </a:xfrm>
          <a:custGeom>
            <a:avLst/>
            <a:gdLst/>
            <a:ahLst/>
            <a:cxnLst/>
            <a:rect r="r" b="b" t="t" l="l"/>
            <a:pathLst>
              <a:path h="8717692" w="8717692">
                <a:moveTo>
                  <a:pt x="0" y="0"/>
                </a:moveTo>
                <a:lnTo>
                  <a:pt x="8717691" y="0"/>
                </a:lnTo>
                <a:lnTo>
                  <a:pt x="8717691" y="8717691"/>
                </a:lnTo>
                <a:lnTo>
                  <a:pt x="0" y="87176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0" y="2529599"/>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19698" y="574230"/>
            <a:ext cx="7951652" cy="1628318"/>
          </a:xfrm>
          <a:custGeom>
            <a:avLst/>
            <a:gdLst/>
            <a:ahLst/>
            <a:cxnLst/>
            <a:rect r="r" b="b" t="t" l="l"/>
            <a:pathLst>
              <a:path h="1628318" w="7951652">
                <a:moveTo>
                  <a:pt x="0" y="0"/>
                </a:moveTo>
                <a:lnTo>
                  <a:pt x="7951652" y="0"/>
                </a:lnTo>
                <a:lnTo>
                  <a:pt x="7951652" y="1628319"/>
                </a:lnTo>
                <a:lnTo>
                  <a:pt x="0" y="16283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0" y="4984759"/>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0" y="7439920"/>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428018" y="3172457"/>
            <a:ext cx="8926205" cy="495300"/>
          </a:xfrm>
          <a:prstGeom prst="rect">
            <a:avLst/>
          </a:prstGeom>
        </p:spPr>
        <p:txBody>
          <a:bodyPr anchor="t" rtlCol="false" tIns="0" lIns="0" bIns="0" rIns="0">
            <a:spAutoFit/>
          </a:bodyPr>
          <a:lstStyle/>
          <a:p>
            <a:pPr algn="l">
              <a:lnSpc>
                <a:spcPts val="3750"/>
              </a:lnSpc>
            </a:pPr>
            <a:r>
              <a:rPr lang="en-US" sz="3000" spc="300">
                <a:solidFill>
                  <a:srgbClr val="000000"/>
                </a:solidFill>
                <a:latin typeface="Lato Italics"/>
              </a:rPr>
              <a:t>Takes lesser time than when done by humans.</a:t>
            </a:r>
          </a:p>
        </p:txBody>
      </p:sp>
      <p:sp>
        <p:nvSpPr>
          <p:cNvPr name="TextBox 12" id="12"/>
          <p:cNvSpPr txBox="true"/>
          <p:nvPr/>
        </p:nvSpPr>
        <p:spPr>
          <a:xfrm rot="0">
            <a:off x="2428018" y="5633773"/>
            <a:ext cx="8926205" cy="476250"/>
          </a:xfrm>
          <a:prstGeom prst="rect">
            <a:avLst/>
          </a:prstGeom>
        </p:spPr>
        <p:txBody>
          <a:bodyPr anchor="t" rtlCol="false" tIns="0" lIns="0" bIns="0" rIns="0">
            <a:spAutoFit/>
          </a:bodyPr>
          <a:lstStyle/>
          <a:p>
            <a:pPr algn="l">
              <a:lnSpc>
                <a:spcPts val="3750"/>
              </a:lnSpc>
            </a:pPr>
            <a:r>
              <a:rPr lang="en-US" sz="3000" spc="300">
                <a:solidFill>
                  <a:srgbClr val="000000"/>
                </a:solidFill>
                <a:latin typeface="Lato Italics"/>
              </a:rPr>
              <a:t>Can help detect Skin Diseases early.</a:t>
            </a:r>
          </a:p>
        </p:txBody>
      </p:sp>
      <p:sp>
        <p:nvSpPr>
          <p:cNvPr name="TextBox 13" id="13"/>
          <p:cNvSpPr txBox="true"/>
          <p:nvPr/>
        </p:nvSpPr>
        <p:spPr>
          <a:xfrm rot="0">
            <a:off x="2428018" y="8100748"/>
            <a:ext cx="8926205" cy="495300"/>
          </a:xfrm>
          <a:prstGeom prst="rect">
            <a:avLst/>
          </a:prstGeom>
        </p:spPr>
        <p:txBody>
          <a:bodyPr anchor="t" rtlCol="false" tIns="0" lIns="0" bIns="0" rIns="0">
            <a:spAutoFit/>
          </a:bodyPr>
          <a:lstStyle/>
          <a:p>
            <a:pPr algn="l">
              <a:lnSpc>
                <a:spcPts val="3750"/>
              </a:lnSpc>
            </a:pPr>
            <a:r>
              <a:rPr lang="en-US" sz="3000" spc="300">
                <a:solidFill>
                  <a:srgbClr val="000000"/>
                </a:solidFill>
                <a:latin typeface="Lato Italics"/>
              </a:rPr>
              <a:t>No scope for human error.</a:t>
            </a:r>
          </a:p>
        </p:txBody>
      </p:sp>
      <p:sp>
        <p:nvSpPr>
          <p:cNvPr name="TextBox 14" id="14"/>
          <p:cNvSpPr txBox="true"/>
          <p:nvPr/>
        </p:nvSpPr>
        <p:spPr>
          <a:xfrm rot="0">
            <a:off x="2428018" y="2582006"/>
            <a:ext cx="8926205" cy="590550"/>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INCREASED EFFICIENCY</a:t>
            </a:r>
          </a:p>
        </p:txBody>
      </p:sp>
      <p:sp>
        <p:nvSpPr>
          <p:cNvPr name="TextBox 15" id="15"/>
          <p:cNvSpPr txBox="true"/>
          <p:nvPr/>
        </p:nvSpPr>
        <p:spPr>
          <a:xfrm rot="0">
            <a:off x="1342168" y="2582006"/>
            <a:ext cx="487056" cy="5904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16" id="16"/>
          <p:cNvSpPr txBox="true"/>
          <p:nvPr/>
        </p:nvSpPr>
        <p:spPr>
          <a:xfrm rot="0">
            <a:off x="1342168" y="5037167"/>
            <a:ext cx="487056" cy="5904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17" id="17"/>
          <p:cNvSpPr txBox="true"/>
          <p:nvPr/>
        </p:nvSpPr>
        <p:spPr>
          <a:xfrm rot="0">
            <a:off x="1342168" y="7492328"/>
            <a:ext cx="487056" cy="5904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sp>
        <p:nvSpPr>
          <p:cNvPr name="TextBox 18" id="18"/>
          <p:cNvSpPr txBox="true"/>
          <p:nvPr/>
        </p:nvSpPr>
        <p:spPr>
          <a:xfrm rot="0">
            <a:off x="2428018" y="5037167"/>
            <a:ext cx="8926205" cy="590550"/>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EARLY DETECTION</a:t>
            </a:r>
          </a:p>
        </p:txBody>
      </p:sp>
      <p:sp>
        <p:nvSpPr>
          <p:cNvPr name="TextBox 19" id="19"/>
          <p:cNvSpPr txBox="true"/>
          <p:nvPr/>
        </p:nvSpPr>
        <p:spPr>
          <a:xfrm rot="0">
            <a:off x="2428018" y="7492328"/>
            <a:ext cx="8926205" cy="590550"/>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IMPROVED ACCURACY</a:t>
            </a:r>
          </a:p>
        </p:txBody>
      </p:sp>
      <p:sp>
        <p:nvSpPr>
          <p:cNvPr name="TextBox 20" id="20"/>
          <p:cNvSpPr txBox="true"/>
          <p:nvPr/>
        </p:nvSpPr>
        <p:spPr>
          <a:xfrm rot="0">
            <a:off x="2123218" y="964105"/>
            <a:ext cx="7020782" cy="952500"/>
          </a:xfrm>
          <a:prstGeom prst="rect">
            <a:avLst/>
          </a:prstGeom>
        </p:spPr>
        <p:txBody>
          <a:bodyPr anchor="t" rtlCol="false" tIns="0" lIns="0" bIns="0" rIns="0">
            <a:spAutoFit/>
          </a:bodyPr>
          <a:lstStyle/>
          <a:p>
            <a:pPr algn="ctr">
              <a:lnSpc>
                <a:spcPts val="7348"/>
              </a:lnSpc>
            </a:pPr>
            <a:r>
              <a:rPr lang="en-US" sz="6998" spc="349">
                <a:solidFill>
                  <a:srgbClr val="FFFFFF"/>
                </a:solidFill>
                <a:latin typeface="Arimo"/>
              </a:rPr>
              <a:t>Advantages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6816" y="0"/>
            <a:ext cx="452408" cy="10287003"/>
          </a:xfrm>
          <a:custGeom>
            <a:avLst/>
            <a:gdLst/>
            <a:ahLst/>
            <a:cxnLst/>
            <a:rect r="r" b="b" t="t" l="l"/>
            <a:pathLst>
              <a:path h="10287003" w="452408">
                <a:moveTo>
                  <a:pt x="0" y="0"/>
                </a:moveTo>
                <a:lnTo>
                  <a:pt x="452408" y="0"/>
                </a:lnTo>
                <a:lnTo>
                  <a:pt x="452408" y="10287003"/>
                </a:lnTo>
                <a:lnTo>
                  <a:pt x="0" y="10287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26079" y="500579"/>
            <a:ext cx="9285841" cy="9285841"/>
          </a:xfrm>
          <a:custGeom>
            <a:avLst/>
            <a:gdLst/>
            <a:ahLst/>
            <a:cxnLst/>
            <a:rect r="r" b="b" t="t" l="l"/>
            <a:pathLst>
              <a:path h="9285841" w="9285841">
                <a:moveTo>
                  <a:pt x="0" y="0"/>
                </a:moveTo>
                <a:lnTo>
                  <a:pt x="9285841" y="0"/>
                </a:lnTo>
                <a:lnTo>
                  <a:pt x="9285841" y="9285841"/>
                </a:lnTo>
                <a:lnTo>
                  <a:pt x="0" y="92858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30389" y="1004889"/>
            <a:ext cx="8277222" cy="8277222"/>
          </a:xfrm>
          <a:custGeom>
            <a:avLst/>
            <a:gdLst/>
            <a:ahLst/>
            <a:cxnLst/>
            <a:rect r="r" b="b" t="t" l="l"/>
            <a:pathLst>
              <a:path h="8277222" w="8277222">
                <a:moveTo>
                  <a:pt x="0" y="0"/>
                </a:moveTo>
                <a:lnTo>
                  <a:pt x="8277222" y="0"/>
                </a:lnTo>
                <a:lnTo>
                  <a:pt x="8277222" y="8277222"/>
                </a:lnTo>
                <a:lnTo>
                  <a:pt x="0" y="82772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47743" y="6766354"/>
            <a:ext cx="8717692" cy="8717692"/>
          </a:xfrm>
          <a:custGeom>
            <a:avLst/>
            <a:gdLst/>
            <a:ahLst/>
            <a:cxnLst/>
            <a:rect r="r" b="b" t="t" l="l"/>
            <a:pathLst>
              <a:path h="8717692" w="8717692">
                <a:moveTo>
                  <a:pt x="0" y="0"/>
                </a:moveTo>
                <a:lnTo>
                  <a:pt x="8717691" y="0"/>
                </a:lnTo>
                <a:lnTo>
                  <a:pt x="8717691" y="8717691"/>
                </a:lnTo>
                <a:lnTo>
                  <a:pt x="0" y="87176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47743" y="-5197045"/>
            <a:ext cx="8717692" cy="8717692"/>
          </a:xfrm>
          <a:custGeom>
            <a:avLst/>
            <a:gdLst/>
            <a:ahLst/>
            <a:cxnLst/>
            <a:rect r="r" b="b" t="t" l="l"/>
            <a:pathLst>
              <a:path h="8717692" w="8717692">
                <a:moveTo>
                  <a:pt x="0" y="0"/>
                </a:moveTo>
                <a:lnTo>
                  <a:pt x="8717691" y="0"/>
                </a:lnTo>
                <a:lnTo>
                  <a:pt x="8717691" y="8717691"/>
                </a:lnTo>
                <a:lnTo>
                  <a:pt x="0" y="87176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0" y="2529599"/>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19698" y="574230"/>
            <a:ext cx="7951652" cy="1628318"/>
          </a:xfrm>
          <a:custGeom>
            <a:avLst/>
            <a:gdLst/>
            <a:ahLst/>
            <a:cxnLst/>
            <a:rect r="r" b="b" t="t" l="l"/>
            <a:pathLst>
              <a:path h="1628318" w="7951652">
                <a:moveTo>
                  <a:pt x="0" y="0"/>
                </a:moveTo>
                <a:lnTo>
                  <a:pt x="7951652" y="0"/>
                </a:lnTo>
                <a:lnTo>
                  <a:pt x="7951652" y="1628319"/>
                </a:lnTo>
                <a:lnTo>
                  <a:pt x="0" y="16283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0" y="4984759"/>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0" y="7439920"/>
            <a:ext cx="1966473" cy="829062"/>
          </a:xfrm>
          <a:custGeom>
            <a:avLst/>
            <a:gdLst/>
            <a:ahLst/>
            <a:cxnLst/>
            <a:rect r="r" b="b" t="t" l="l"/>
            <a:pathLst>
              <a:path h="829062" w="1966473">
                <a:moveTo>
                  <a:pt x="0" y="0"/>
                </a:moveTo>
                <a:lnTo>
                  <a:pt x="1966473" y="0"/>
                </a:lnTo>
                <a:lnTo>
                  <a:pt x="1966473" y="829062"/>
                </a:lnTo>
                <a:lnTo>
                  <a:pt x="0" y="82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428018" y="3172457"/>
            <a:ext cx="8926205" cy="1428750"/>
          </a:xfrm>
          <a:prstGeom prst="rect">
            <a:avLst/>
          </a:prstGeom>
        </p:spPr>
        <p:txBody>
          <a:bodyPr anchor="t" rtlCol="false" tIns="0" lIns="0" bIns="0" rIns="0">
            <a:spAutoFit/>
          </a:bodyPr>
          <a:lstStyle/>
          <a:p>
            <a:pPr algn="l">
              <a:lnSpc>
                <a:spcPts val="3750"/>
              </a:lnSpc>
            </a:pPr>
            <a:r>
              <a:rPr lang="en-US" sz="3000" spc="300">
                <a:solidFill>
                  <a:srgbClr val="000000"/>
                </a:solidFill>
                <a:latin typeface="Lato Italics"/>
              </a:rPr>
              <a:t>Can provide valuable data on the prevalence of Skin Diseases, helping healthcare professionals and government.</a:t>
            </a:r>
          </a:p>
        </p:txBody>
      </p:sp>
      <p:sp>
        <p:nvSpPr>
          <p:cNvPr name="TextBox 12" id="12"/>
          <p:cNvSpPr txBox="true"/>
          <p:nvPr/>
        </p:nvSpPr>
        <p:spPr>
          <a:xfrm rot="0">
            <a:off x="2428018" y="5633773"/>
            <a:ext cx="8926205" cy="495300"/>
          </a:xfrm>
          <a:prstGeom prst="rect">
            <a:avLst/>
          </a:prstGeom>
        </p:spPr>
        <p:txBody>
          <a:bodyPr anchor="t" rtlCol="false" tIns="0" lIns="0" bIns="0" rIns="0">
            <a:spAutoFit/>
          </a:bodyPr>
          <a:lstStyle/>
          <a:p>
            <a:pPr algn="l">
              <a:lnSpc>
                <a:spcPts val="3750"/>
              </a:lnSpc>
            </a:pPr>
            <a:r>
              <a:rPr lang="en-US" sz="3000" spc="300">
                <a:solidFill>
                  <a:srgbClr val="000000"/>
                </a:solidFill>
                <a:latin typeface="Lato"/>
              </a:rPr>
              <a:t>Saves money.</a:t>
            </a:r>
          </a:p>
        </p:txBody>
      </p:sp>
      <p:sp>
        <p:nvSpPr>
          <p:cNvPr name="TextBox 13" id="13"/>
          <p:cNvSpPr txBox="true"/>
          <p:nvPr/>
        </p:nvSpPr>
        <p:spPr>
          <a:xfrm rot="0">
            <a:off x="2428018" y="8100748"/>
            <a:ext cx="8926205" cy="971550"/>
          </a:xfrm>
          <a:prstGeom prst="rect">
            <a:avLst/>
          </a:prstGeom>
        </p:spPr>
        <p:txBody>
          <a:bodyPr anchor="t" rtlCol="false" tIns="0" lIns="0" bIns="0" rIns="0">
            <a:spAutoFit/>
          </a:bodyPr>
          <a:lstStyle/>
          <a:p>
            <a:pPr algn="l">
              <a:lnSpc>
                <a:spcPts val="3750"/>
              </a:lnSpc>
            </a:pPr>
            <a:r>
              <a:rPr lang="en-US" sz="3000" spc="300">
                <a:solidFill>
                  <a:srgbClr val="000000"/>
                </a:solidFill>
                <a:latin typeface="Lato Italics"/>
              </a:rPr>
              <a:t>Easily affordable by economically weak patients.</a:t>
            </a:r>
          </a:p>
        </p:txBody>
      </p:sp>
      <p:sp>
        <p:nvSpPr>
          <p:cNvPr name="TextBox 14" id="14"/>
          <p:cNvSpPr txBox="true"/>
          <p:nvPr/>
        </p:nvSpPr>
        <p:spPr>
          <a:xfrm rot="0">
            <a:off x="2428018" y="2582006"/>
            <a:ext cx="8926205" cy="590550"/>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DATA COLLECTION</a:t>
            </a:r>
          </a:p>
        </p:txBody>
      </p:sp>
      <p:sp>
        <p:nvSpPr>
          <p:cNvPr name="TextBox 15" id="15"/>
          <p:cNvSpPr txBox="true"/>
          <p:nvPr/>
        </p:nvSpPr>
        <p:spPr>
          <a:xfrm rot="0">
            <a:off x="1342168" y="2582006"/>
            <a:ext cx="487056" cy="5905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16" id="16"/>
          <p:cNvSpPr txBox="true"/>
          <p:nvPr/>
        </p:nvSpPr>
        <p:spPr>
          <a:xfrm rot="0">
            <a:off x="1342168" y="5037167"/>
            <a:ext cx="487056" cy="5905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5</a:t>
            </a:r>
          </a:p>
        </p:txBody>
      </p:sp>
      <p:sp>
        <p:nvSpPr>
          <p:cNvPr name="TextBox 17" id="17"/>
          <p:cNvSpPr txBox="true"/>
          <p:nvPr/>
        </p:nvSpPr>
        <p:spPr>
          <a:xfrm rot="0">
            <a:off x="1342168" y="7492328"/>
            <a:ext cx="487056" cy="5905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6</a:t>
            </a:r>
          </a:p>
        </p:txBody>
      </p:sp>
      <p:sp>
        <p:nvSpPr>
          <p:cNvPr name="TextBox 18" id="18"/>
          <p:cNvSpPr txBox="true"/>
          <p:nvPr/>
        </p:nvSpPr>
        <p:spPr>
          <a:xfrm rot="0">
            <a:off x="2428018" y="5037167"/>
            <a:ext cx="8926205" cy="590550"/>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COST SAVINGS</a:t>
            </a:r>
          </a:p>
        </p:txBody>
      </p:sp>
      <p:sp>
        <p:nvSpPr>
          <p:cNvPr name="TextBox 19" id="19"/>
          <p:cNvSpPr txBox="true"/>
          <p:nvPr/>
        </p:nvSpPr>
        <p:spPr>
          <a:xfrm rot="0">
            <a:off x="2428018" y="7492328"/>
            <a:ext cx="8926205" cy="590550"/>
          </a:xfrm>
          <a:prstGeom prst="rect">
            <a:avLst/>
          </a:prstGeom>
        </p:spPr>
        <p:txBody>
          <a:bodyPr anchor="t" rtlCol="false" tIns="0" lIns="0" bIns="0" rIns="0">
            <a:spAutoFit/>
          </a:bodyPr>
          <a:lstStyle/>
          <a:p>
            <a:pPr algn="l">
              <a:lnSpc>
                <a:spcPts val="4200"/>
              </a:lnSpc>
            </a:pPr>
            <a:r>
              <a:rPr lang="en-US" sz="3000" spc="300">
                <a:solidFill>
                  <a:srgbClr val="2B4A9D"/>
                </a:solidFill>
                <a:latin typeface="Lato Bold"/>
              </a:rPr>
              <a:t>AFFORDABLE</a:t>
            </a:r>
          </a:p>
        </p:txBody>
      </p:sp>
      <p:sp>
        <p:nvSpPr>
          <p:cNvPr name="TextBox 20" id="20"/>
          <p:cNvSpPr txBox="true"/>
          <p:nvPr/>
        </p:nvSpPr>
        <p:spPr>
          <a:xfrm rot="0">
            <a:off x="2123218" y="964105"/>
            <a:ext cx="7020782" cy="952500"/>
          </a:xfrm>
          <a:prstGeom prst="rect">
            <a:avLst/>
          </a:prstGeom>
        </p:spPr>
        <p:txBody>
          <a:bodyPr anchor="t" rtlCol="false" tIns="0" lIns="0" bIns="0" rIns="0">
            <a:spAutoFit/>
          </a:bodyPr>
          <a:lstStyle/>
          <a:p>
            <a:pPr algn="ctr">
              <a:lnSpc>
                <a:spcPts val="7348"/>
              </a:lnSpc>
            </a:pPr>
            <a:r>
              <a:rPr lang="en-US" sz="6998" spc="349">
                <a:solidFill>
                  <a:srgbClr val="FFFFFF"/>
                </a:solidFill>
                <a:latin typeface="Arimo"/>
              </a:rPr>
              <a:t>Advantages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4691" y="2330927"/>
            <a:ext cx="13577122" cy="7457469"/>
          </a:xfrm>
          <a:prstGeom prst="rect">
            <a:avLst/>
          </a:prstGeom>
        </p:spPr>
        <p:txBody>
          <a:bodyPr anchor="t" rtlCol="false" tIns="0" lIns="0" bIns="0" rIns="0">
            <a:spAutoFit/>
          </a:bodyPr>
          <a:lstStyle/>
          <a:p>
            <a:pPr algn="ctr">
              <a:lnSpc>
                <a:spcPts val="4242"/>
              </a:lnSpc>
            </a:pPr>
            <a:r>
              <a:rPr lang="en-US" sz="3032" spc="300" u="sng">
                <a:solidFill>
                  <a:srgbClr val="000000"/>
                </a:solidFill>
                <a:latin typeface="Lato"/>
              </a:rPr>
              <a:t>Deep Learning Model:</a:t>
            </a:r>
          </a:p>
          <a:p>
            <a:pPr algn="ctr">
              <a:lnSpc>
                <a:spcPts val="4242"/>
              </a:lnSpc>
            </a:pPr>
          </a:p>
          <a:p>
            <a:pPr algn="ctr">
              <a:lnSpc>
                <a:spcPts val="4242"/>
              </a:lnSpc>
            </a:pPr>
            <a:r>
              <a:rPr lang="en-US" sz="3032" spc="300">
                <a:solidFill>
                  <a:srgbClr val="000000"/>
                </a:solidFill>
                <a:latin typeface="Lato"/>
                <a:ea typeface="Lato"/>
              </a:rPr>
              <a:t> • 📊Data Preparation: Data augmentation and meticulous preparation for accurate diagnosis. </a:t>
            </a:r>
          </a:p>
          <a:p>
            <a:pPr algn="ctr">
              <a:lnSpc>
                <a:spcPts val="4242"/>
              </a:lnSpc>
            </a:pPr>
            <a:r>
              <a:rPr lang="en-US" sz="3032" spc="300">
                <a:solidFill>
                  <a:srgbClr val="000000"/>
                </a:solidFill>
                <a:latin typeface="Lato"/>
                <a:ea typeface="Lato"/>
              </a:rPr>
              <a:t>• 🚀Powered by EfficientNetB3: Leveraging transfer learning for top-tier performance.</a:t>
            </a:r>
          </a:p>
          <a:p>
            <a:pPr algn="ctr">
              <a:lnSpc>
                <a:spcPts val="4242"/>
              </a:lnSpc>
            </a:pPr>
            <a:r>
              <a:rPr lang="en-US" sz="3032" spc="300">
                <a:solidFill>
                  <a:srgbClr val="000000"/>
                </a:solidFill>
                <a:latin typeface="Lato"/>
                <a:ea typeface="Lato"/>
              </a:rPr>
              <a:t> • 🧠Custom Classification: Cutting-edge custom classification layers, ReLU activation, and softmax.</a:t>
            </a:r>
          </a:p>
          <a:p>
            <a:pPr algn="ctr">
              <a:lnSpc>
                <a:spcPts val="4242"/>
              </a:lnSpc>
            </a:pPr>
            <a:r>
              <a:rPr lang="en-US" sz="3032" spc="300">
                <a:solidFill>
                  <a:srgbClr val="000000"/>
                </a:solidFill>
                <a:latin typeface="Lato"/>
                <a:ea typeface="Lato"/>
              </a:rPr>
              <a:t> • ⚙️Training Excellence: Categorical cross-entropy loss and Adam optimizer for model updates.</a:t>
            </a:r>
          </a:p>
          <a:p>
            <a:pPr algn="ctr">
              <a:lnSpc>
                <a:spcPts val="4242"/>
              </a:lnSpc>
            </a:pPr>
            <a:r>
              <a:rPr lang="en-US" sz="3032" spc="300">
                <a:solidFill>
                  <a:srgbClr val="000000"/>
                </a:solidFill>
                <a:latin typeface="Lato"/>
              </a:rPr>
              <a:t> • ⭐Rigorous Evaluation: Metrics include accuracy, precision, recall, F1-score, and a confusion matrix. </a:t>
            </a:r>
          </a:p>
          <a:p>
            <a:pPr algn="ctr">
              <a:lnSpc>
                <a:spcPts val="4244"/>
              </a:lnSpc>
            </a:pPr>
            <a:r>
              <a:rPr lang="en-US" sz="3032" spc="302">
                <a:solidFill>
                  <a:srgbClr val="000000"/>
                </a:solidFill>
                <a:latin typeface="Lato"/>
                <a:ea typeface="Lato"/>
              </a:rPr>
              <a:t>• 🛡️Model Reliability: Ensured with model checkpoints and Model Checkpoint callbacks</a:t>
            </a:r>
          </a:p>
        </p:txBody>
      </p:sp>
      <p:sp>
        <p:nvSpPr>
          <p:cNvPr name="TextBox 3" id="3"/>
          <p:cNvSpPr txBox="true"/>
          <p:nvPr/>
        </p:nvSpPr>
        <p:spPr>
          <a:xfrm rot="0">
            <a:off x="3139773" y="564859"/>
            <a:ext cx="8340711" cy="930016"/>
          </a:xfrm>
          <a:prstGeom prst="rect">
            <a:avLst/>
          </a:prstGeom>
        </p:spPr>
        <p:txBody>
          <a:bodyPr anchor="t" rtlCol="false" tIns="0" lIns="0" bIns="0" rIns="0">
            <a:spAutoFit/>
          </a:bodyPr>
          <a:lstStyle/>
          <a:p>
            <a:pPr algn="ctr">
              <a:lnSpc>
                <a:spcPts val="6801"/>
              </a:lnSpc>
            </a:pPr>
            <a:r>
              <a:rPr lang="en-US" sz="6477" spc="323">
                <a:solidFill>
                  <a:srgbClr val="FFFFFF"/>
                </a:solidFill>
                <a:latin typeface="Arimo"/>
              </a:rPr>
              <a:t>AI/ML MODEL</a:t>
            </a:r>
          </a:p>
        </p:txBody>
      </p:sp>
      <p:sp>
        <p:nvSpPr>
          <p:cNvPr name="Freeform 4" id="4"/>
          <p:cNvSpPr/>
          <p:nvPr/>
        </p:nvSpPr>
        <p:spPr>
          <a:xfrm flipH="false" flipV="false" rot="0">
            <a:off x="234691" y="143277"/>
            <a:ext cx="13577122" cy="1716030"/>
          </a:xfrm>
          <a:custGeom>
            <a:avLst/>
            <a:gdLst/>
            <a:ahLst/>
            <a:cxnLst/>
            <a:rect r="r" b="b" t="t" l="l"/>
            <a:pathLst>
              <a:path h="1716030" w="13577122">
                <a:moveTo>
                  <a:pt x="0" y="0"/>
                </a:moveTo>
                <a:lnTo>
                  <a:pt x="13577122" y="0"/>
                </a:lnTo>
                <a:lnTo>
                  <a:pt x="13577122" y="1716029"/>
                </a:lnTo>
                <a:lnTo>
                  <a:pt x="0" y="1716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24047" y="0"/>
            <a:ext cx="4263953" cy="10287000"/>
          </a:xfrm>
          <a:custGeom>
            <a:avLst/>
            <a:gdLst/>
            <a:ahLst/>
            <a:cxnLst/>
            <a:rect r="r" b="b" t="t" l="l"/>
            <a:pathLst>
              <a:path h="10287000" w="4263953">
                <a:moveTo>
                  <a:pt x="0" y="0"/>
                </a:moveTo>
                <a:lnTo>
                  <a:pt x="4263953" y="0"/>
                </a:lnTo>
                <a:lnTo>
                  <a:pt x="4263953" y="10287000"/>
                </a:lnTo>
                <a:lnTo>
                  <a:pt x="0" y="10287000"/>
                </a:lnTo>
                <a:lnTo>
                  <a:pt x="0" y="0"/>
                </a:lnTo>
                <a:close/>
              </a:path>
            </a:pathLst>
          </a:custGeom>
          <a:blipFill>
            <a:blip r:embed="rId4"/>
            <a:stretch>
              <a:fillRect l="-4509" t="-7992" r="-1691" b="-35446"/>
            </a:stretch>
          </a:blipFill>
        </p:spPr>
      </p:sp>
      <p:sp>
        <p:nvSpPr>
          <p:cNvPr name="TextBox 6" id="6"/>
          <p:cNvSpPr txBox="true"/>
          <p:nvPr/>
        </p:nvSpPr>
        <p:spPr>
          <a:xfrm rot="0">
            <a:off x="-1989512" y="574384"/>
            <a:ext cx="18599282" cy="858726"/>
          </a:xfrm>
          <a:prstGeom prst="rect">
            <a:avLst/>
          </a:prstGeom>
        </p:spPr>
        <p:txBody>
          <a:bodyPr anchor="t" rtlCol="false" tIns="0" lIns="0" bIns="0" rIns="0">
            <a:spAutoFit/>
          </a:bodyPr>
          <a:lstStyle/>
          <a:p>
            <a:pPr algn="ctr">
              <a:lnSpc>
                <a:spcPts val="6381"/>
              </a:lnSpc>
            </a:pPr>
            <a:r>
              <a:rPr lang="en-US" sz="6077" spc="303">
                <a:solidFill>
                  <a:srgbClr val="FFFFFF"/>
                </a:solidFill>
                <a:latin typeface="Arimo"/>
              </a:rPr>
              <a:t>AI/ML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41542" y="3010558"/>
            <a:ext cx="7946458" cy="5756444"/>
          </a:xfrm>
          <a:custGeom>
            <a:avLst/>
            <a:gdLst/>
            <a:ahLst/>
            <a:cxnLst/>
            <a:rect r="r" b="b" t="t" l="l"/>
            <a:pathLst>
              <a:path h="5756444" w="7946458">
                <a:moveTo>
                  <a:pt x="0" y="0"/>
                </a:moveTo>
                <a:lnTo>
                  <a:pt x="7946458" y="0"/>
                </a:lnTo>
                <a:lnTo>
                  <a:pt x="7946458" y="5756444"/>
                </a:lnTo>
                <a:lnTo>
                  <a:pt x="0" y="5756444"/>
                </a:lnTo>
                <a:lnTo>
                  <a:pt x="0" y="0"/>
                </a:lnTo>
                <a:close/>
              </a:path>
            </a:pathLst>
          </a:custGeom>
          <a:blipFill>
            <a:blip r:embed="rId2"/>
            <a:stretch>
              <a:fillRect l="-2117" t="-2829" r="-3304" b="-904"/>
            </a:stretch>
          </a:blipFill>
        </p:spPr>
      </p:sp>
      <p:sp>
        <p:nvSpPr>
          <p:cNvPr name="TextBox 3" id="3"/>
          <p:cNvSpPr txBox="true"/>
          <p:nvPr/>
        </p:nvSpPr>
        <p:spPr>
          <a:xfrm rot="0">
            <a:off x="425390" y="1864117"/>
            <a:ext cx="13374676" cy="565416"/>
          </a:xfrm>
          <a:prstGeom prst="rect">
            <a:avLst/>
          </a:prstGeom>
        </p:spPr>
        <p:txBody>
          <a:bodyPr anchor="t" rtlCol="false" tIns="0" lIns="0" bIns="0" rIns="0">
            <a:spAutoFit/>
          </a:bodyPr>
          <a:lstStyle/>
          <a:p>
            <a:pPr algn="ctr">
              <a:lnSpc>
                <a:spcPts val="4537"/>
              </a:lnSpc>
            </a:pPr>
          </a:p>
        </p:txBody>
      </p:sp>
      <p:sp>
        <p:nvSpPr>
          <p:cNvPr name="TextBox 4" id="4"/>
          <p:cNvSpPr txBox="true"/>
          <p:nvPr/>
        </p:nvSpPr>
        <p:spPr>
          <a:xfrm rot="0">
            <a:off x="0" y="2048150"/>
            <a:ext cx="10341542" cy="8040771"/>
          </a:xfrm>
          <a:prstGeom prst="rect">
            <a:avLst/>
          </a:prstGeom>
        </p:spPr>
        <p:txBody>
          <a:bodyPr anchor="t" rtlCol="false" tIns="0" lIns="0" bIns="0" rIns="0">
            <a:spAutoFit/>
          </a:bodyPr>
          <a:lstStyle/>
          <a:p>
            <a:pPr algn="ctr">
              <a:lnSpc>
                <a:spcPts val="3582"/>
              </a:lnSpc>
            </a:pPr>
          </a:p>
          <a:p>
            <a:pPr algn="ctr">
              <a:lnSpc>
                <a:spcPts val="3582"/>
              </a:lnSpc>
            </a:pPr>
            <a:r>
              <a:rPr lang="en-US" sz="2559" spc="255">
                <a:solidFill>
                  <a:srgbClr val="000000"/>
                </a:solidFill>
                <a:latin typeface="Lato"/>
              </a:rPr>
              <a:t> Meet the Skin Care Assistant, your expert guide in over 100 languages. It remembers your past chats and responds through both text and audio, making it accessible to people of all ages and abilities.</a:t>
            </a:r>
          </a:p>
          <a:p>
            <a:pPr algn="ctr">
              <a:lnSpc>
                <a:spcPts val="3582"/>
              </a:lnSpc>
            </a:pPr>
          </a:p>
          <a:p>
            <a:pPr algn="ctr">
              <a:lnSpc>
                <a:spcPts val="3582"/>
              </a:lnSpc>
            </a:pPr>
            <a:r>
              <a:rPr lang="en-US" sz="2559" spc="255">
                <a:solidFill>
                  <a:srgbClr val="000000"/>
                </a:solidFill>
                <a:latin typeface="Lato"/>
                <a:ea typeface="Lato"/>
              </a:rPr>
              <a:t>• 🤖Expert Guidance: A multilingual skincare guide powered by Large Language Model (Llama2). </a:t>
            </a:r>
          </a:p>
          <a:p>
            <a:pPr algn="ctr">
              <a:lnSpc>
                <a:spcPts val="3582"/>
              </a:lnSpc>
            </a:pPr>
          </a:p>
          <a:p>
            <a:pPr algn="ctr">
              <a:lnSpc>
                <a:spcPts val="3582"/>
              </a:lnSpc>
            </a:pPr>
            <a:r>
              <a:rPr lang="en-US" sz="2559" spc="255">
                <a:solidFill>
                  <a:srgbClr val="000000"/>
                </a:solidFill>
                <a:latin typeface="Lato"/>
                <a:ea typeface="Lato"/>
              </a:rPr>
              <a:t>• 📚Reliable Information: Access to a vector database and authoritative sources like The Ministry of Ayush and Wikipedia.</a:t>
            </a:r>
          </a:p>
          <a:p>
            <a:pPr algn="ctr">
              <a:lnSpc>
                <a:spcPts val="3582"/>
              </a:lnSpc>
            </a:pPr>
          </a:p>
          <a:p>
            <a:pPr algn="ctr">
              <a:lnSpc>
                <a:spcPts val="3582"/>
              </a:lnSpc>
            </a:pPr>
            <a:r>
              <a:rPr lang="en-US" sz="2559" spc="255">
                <a:solidFill>
                  <a:srgbClr val="000000"/>
                </a:solidFill>
                <a:latin typeface="Lato"/>
                <a:ea typeface="Lato"/>
              </a:rPr>
              <a:t> • 💬Responsive: Quick, accurate, and high-quality responses. </a:t>
            </a:r>
          </a:p>
          <a:p>
            <a:pPr algn="ctr">
              <a:lnSpc>
                <a:spcPts val="3582"/>
              </a:lnSpc>
            </a:pPr>
          </a:p>
          <a:p>
            <a:pPr algn="ctr">
              <a:lnSpc>
                <a:spcPts val="3582"/>
              </a:lnSpc>
              <a:spcBef>
                <a:spcPct val="0"/>
              </a:spcBef>
            </a:pPr>
            <a:r>
              <a:rPr lang="en-US" sz="2559" spc="255">
                <a:solidFill>
                  <a:srgbClr val="000000"/>
                </a:solidFill>
                <a:latin typeface="Lato"/>
                <a:ea typeface="Lato"/>
              </a:rPr>
              <a:t>• 💡Contextually Relevant: Efficient question-answering with the RetrievalQA class.</a:t>
            </a:r>
          </a:p>
        </p:txBody>
      </p:sp>
      <p:sp>
        <p:nvSpPr>
          <p:cNvPr name="TextBox 5" id="5"/>
          <p:cNvSpPr txBox="true"/>
          <p:nvPr/>
        </p:nvSpPr>
        <p:spPr>
          <a:xfrm rot="0">
            <a:off x="841509" y="619262"/>
            <a:ext cx="10667702" cy="672037"/>
          </a:xfrm>
          <a:prstGeom prst="rect">
            <a:avLst/>
          </a:prstGeom>
        </p:spPr>
        <p:txBody>
          <a:bodyPr anchor="t" rtlCol="false" tIns="0" lIns="0" bIns="0" rIns="0">
            <a:spAutoFit/>
          </a:bodyPr>
          <a:lstStyle/>
          <a:p>
            <a:pPr algn="ctr">
              <a:lnSpc>
                <a:spcPts val="5016"/>
              </a:lnSpc>
            </a:pPr>
            <a:r>
              <a:rPr lang="en-US" sz="4777" spc="238">
                <a:solidFill>
                  <a:srgbClr val="FFFFFF"/>
                </a:solidFill>
                <a:latin typeface="Arimo"/>
              </a:rPr>
              <a:t>Skin Care Assistant and Support</a:t>
            </a:r>
          </a:p>
        </p:txBody>
      </p:sp>
      <p:sp>
        <p:nvSpPr>
          <p:cNvPr name="Freeform 6" id="6"/>
          <p:cNvSpPr/>
          <p:nvPr/>
        </p:nvSpPr>
        <p:spPr>
          <a:xfrm flipH="false" flipV="false" rot="0">
            <a:off x="1900795" y="-2982"/>
            <a:ext cx="14786628" cy="1868901"/>
          </a:xfrm>
          <a:custGeom>
            <a:avLst/>
            <a:gdLst/>
            <a:ahLst/>
            <a:cxnLst/>
            <a:rect r="r" b="b" t="t" l="l"/>
            <a:pathLst>
              <a:path h="1868901" w="14786628">
                <a:moveTo>
                  <a:pt x="0" y="0"/>
                </a:moveTo>
                <a:lnTo>
                  <a:pt x="14786628" y="0"/>
                </a:lnTo>
                <a:lnTo>
                  <a:pt x="14786628" y="1868900"/>
                </a:lnTo>
                <a:lnTo>
                  <a:pt x="0" y="1868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5641" y="609737"/>
            <a:ext cx="18599282" cy="746331"/>
          </a:xfrm>
          <a:prstGeom prst="rect">
            <a:avLst/>
          </a:prstGeom>
        </p:spPr>
        <p:txBody>
          <a:bodyPr anchor="t" rtlCol="false" tIns="0" lIns="0" bIns="0" rIns="0">
            <a:spAutoFit/>
          </a:bodyPr>
          <a:lstStyle/>
          <a:p>
            <a:pPr algn="ctr">
              <a:lnSpc>
                <a:spcPts val="5436"/>
              </a:lnSpc>
            </a:pPr>
            <a:r>
              <a:rPr lang="en-US" sz="5177" spc="258">
                <a:solidFill>
                  <a:srgbClr val="FFFFFF"/>
                </a:solidFill>
                <a:latin typeface="Arimo"/>
              </a:rPr>
              <a:t>Skin Care Assistant and Support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42168" y="2582006"/>
            <a:ext cx="487056" cy="5905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3" id="3"/>
          <p:cNvSpPr txBox="true"/>
          <p:nvPr/>
        </p:nvSpPr>
        <p:spPr>
          <a:xfrm rot="0">
            <a:off x="1342168" y="5037167"/>
            <a:ext cx="487056" cy="5905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5</a:t>
            </a:r>
          </a:p>
        </p:txBody>
      </p:sp>
      <p:sp>
        <p:nvSpPr>
          <p:cNvPr name="TextBox 4" id="4"/>
          <p:cNvSpPr txBox="true"/>
          <p:nvPr/>
        </p:nvSpPr>
        <p:spPr>
          <a:xfrm rot="0">
            <a:off x="1342168" y="7492328"/>
            <a:ext cx="487056" cy="590550"/>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6</a:t>
            </a:r>
          </a:p>
        </p:txBody>
      </p:sp>
      <p:sp>
        <p:nvSpPr>
          <p:cNvPr name="TextBox 5" id="5"/>
          <p:cNvSpPr txBox="true"/>
          <p:nvPr/>
        </p:nvSpPr>
        <p:spPr>
          <a:xfrm rot="0">
            <a:off x="1966473" y="748450"/>
            <a:ext cx="7020782" cy="1914500"/>
          </a:xfrm>
          <a:prstGeom prst="rect">
            <a:avLst/>
          </a:prstGeom>
        </p:spPr>
        <p:txBody>
          <a:bodyPr anchor="t" rtlCol="false" tIns="0" lIns="0" bIns="0" rIns="0">
            <a:spAutoFit/>
          </a:bodyPr>
          <a:lstStyle/>
          <a:p>
            <a:pPr algn="ctr">
              <a:lnSpc>
                <a:spcPts val="7348"/>
              </a:lnSpc>
            </a:pPr>
            <a:r>
              <a:rPr lang="en-US" sz="6998" spc="349">
                <a:solidFill>
                  <a:srgbClr val="FFFFFF"/>
                </a:solidFill>
                <a:latin typeface="Arimo"/>
              </a:rPr>
              <a:t>Pimples Detection</a:t>
            </a:r>
          </a:p>
        </p:txBody>
      </p:sp>
      <p:sp>
        <p:nvSpPr>
          <p:cNvPr name="Freeform 6" id="6"/>
          <p:cNvSpPr/>
          <p:nvPr/>
        </p:nvSpPr>
        <p:spPr>
          <a:xfrm flipH="false" flipV="false" rot="0">
            <a:off x="182428" y="276086"/>
            <a:ext cx="17913212" cy="2264074"/>
          </a:xfrm>
          <a:custGeom>
            <a:avLst/>
            <a:gdLst/>
            <a:ahLst/>
            <a:cxnLst/>
            <a:rect r="r" b="b" t="t" l="l"/>
            <a:pathLst>
              <a:path h="2264074" w="17913212">
                <a:moveTo>
                  <a:pt x="0" y="0"/>
                </a:moveTo>
                <a:lnTo>
                  <a:pt x="17913211" y="0"/>
                </a:lnTo>
                <a:lnTo>
                  <a:pt x="17913211" y="2264073"/>
                </a:lnTo>
                <a:lnTo>
                  <a:pt x="0" y="226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82428" y="3029090"/>
            <a:ext cx="12176084" cy="6924458"/>
          </a:xfrm>
          <a:prstGeom prst="rect">
            <a:avLst/>
          </a:prstGeom>
        </p:spPr>
        <p:txBody>
          <a:bodyPr anchor="t" rtlCol="false" tIns="0" lIns="0" bIns="0" rIns="0">
            <a:spAutoFit/>
          </a:bodyPr>
          <a:lstStyle/>
          <a:p>
            <a:pPr algn="ctr">
              <a:lnSpc>
                <a:spcPts val="4211"/>
              </a:lnSpc>
            </a:pPr>
            <a:r>
              <a:rPr lang="en-US" sz="3008" spc="300">
                <a:solidFill>
                  <a:srgbClr val="000000"/>
                </a:solidFill>
                <a:latin typeface="Lato"/>
              </a:rPr>
              <a:t> Trained a robust acne (pimples) detection and instance segmentation model using YOLOv8 in computer vision. The model exhibits high precision, enabling accurate tracking of pimple counts in images. </a:t>
            </a:r>
          </a:p>
          <a:p>
            <a:pPr algn="ctr">
              <a:lnSpc>
                <a:spcPts val="4211"/>
              </a:lnSpc>
            </a:pPr>
          </a:p>
          <a:p>
            <a:pPr algn="ctr">
              <a:lnSpc>
                <a:spcPts val="4211"/>
              </a:lnSpc>
            </a:pPr>
            <a:r>
              <a:rPr lang="en-US" sz="3008" spc="300">
                <a:solidFill>
                  <a:srgbClr val="000000"/>
                </a:solidFill>
                <a:latin typeface="Lato"/>
              </a:rPr>
              <a:t>This tool proves invaluable for monitoring changes in acne presence over time, facilitating efficient analysis of skin conditions. </a:t>
            </a:r>
          </a:p>
          <a:p>
            <a:pPr algn="ctr">
              <a:lnSpc>
                <a:spcPts val="4211"/>
              </a:lnSpc>
            </a:pPr>
          </a:p>
          <a:p>
            <a:pPr algn="ctr">
              <a:lnSpc>
                <a:spcPts val="4211"/>
              </a:lnSpc>
              <a:spcBef>
                <a:spcPct val="0"/>
              </a:spcBef>
            </a:pPr>
            <a:r>
              <a:rPr lang="en-US" sz="3008" spc="300">
                <a:solidFill>
                  <a:srgbClr val="000000"/>
                </a:solidFill>
                <a:latin typeface="Lato"/>
              </a:rPr>
              <a:t>The achieved precision score reflects the model's reliability in discerning and quantifying individual pimples, providing valuable insights for skincare assessment and improvement.</a:t>
            </a:r>
          </a:p>
        </p:txBody>
      </p:sp>
      <p:sp>
        <p:nvSpPr>
          <p:cNvPr name="Freeform 8" id="8"/>
          <p:cNvSpPr/>
          <p:nvPr/>
        </p:nvSpPr>
        <p:spPr>
          <a:xfrm flipH="false" flipV="false" rot="0">
            <a:off x="12636072" y="3095765"/>
            <a:ext cx="5276066" cy="6162535"/>
          </a:xfrm>
          <a:custGeom>
            <a:avLst/>
            <a:gdLst/>
            <a:ahLst/>
            <a:cxnLst/>
            <a:rect r="r" b="b" t="t" l="l"/>
            <a:pathLst>
              <a:path h="6162535" w="5276066">
                <a:moveTo>
                  <a:pt x="0" y="0"/>
                </a:moveTo>
                <a:lnTo>
                  <a:pt x="5276066" y="0"/>
                </a:lnTo>
                <a:lnTo>
                  <a:pt x="5276066" y="6162535"/>
                </a:lnTo>
                <a:lnTo>
                  <a:pt x="0" y="6162535"/>
                </a:lnTo>
                <a:lnTo>
                  <a:pt x="0" y="0"/>
                </a:lnTo>
                <a:close/>
              </a:path>
            </a:pathLst>
          </a:custGeom>
          <a:blipFill>
            <a:blip r:embed="rId4"/>
            <a:stretch>
              <a:fillRect l="-1822" t="-882" r="-3188" b="-882"/>
            </a:stretch>
          </a:blipFill>
        </p:spPr>
      </p:sp>
      <p:sp>
        <p:nvSpPr>
          <p:cNvPr name="TextBox 9" id="9"/>
          <p:cNvSpPr txBox="true"/>
          <p:nvPr/>
        </p:nvSpPr>
        <p:spPr>
          <a:xfrm rot="0">
            <a:off x="-155641" y="1000326"/>
            <a:ext cx="18599282" cy="672037"/>
          </a:xfrm>
          <a:prstGeom prst="rect">
            <a:avLst/>
          </a:prstGeom>
        </p:spPr>
        <p:txBody>
          <a:bodyPr anchor="t" rtlCol="false" tIns="0" lIns="0" bIns="0" rIns="0">
            <a:spAutoFit/>
          </a:bodyPr>
          <a:lstStyle/>
          <a:p>
            <a:pPr algn="ctr">
              <a:lnSpc>
                <a:spcPts val="5016"/>
              </a:lnSpc>
            </a:pPr>
            <a:r>
              <a:rPr lang="en-US" sz="4777" spc="238">
                <a:solidFill>
                  <a:srgbClr val="FFFFFF"/>
                </a:solidFill>
                <a:latin typeface="Arimo"/>
              </a:rPr>
              <a:t>Pimple Detection and Segmentation using Computer Vision</a:t>
            </a:r>
          </a:p>
        </p:txBody>
      </p:sp>
      <p:sp>
        <p:nvSpPr>
          <p:cNvPr name="TextBox 10" id="10"/>
          <p:cNvSpPr txBox="true"/>
          <p:nvPr/>
        </p:nvSpPr>
        <p:spPr>
          <a:xfrm rot="0">
            <a:off x="13069841" y="9439198"/>
            <a:ext cx="4408527" cy="464820"/>
          </a:xfrm>
          <a:prstGeom prst="rect">
            <a:avLst/>
          </a:prstGeom>
        </p:spPr>
        <p:txBody>
          <a:bodyPr anchor="t" rtlCol="false" tIns="0" lIns="0" bIns="0" rIns="0">
            <a:spAutoFit/>
          </a:bodyPr>
          <a:lstStyle/>
          <a:p>
            <a:pPr algn="ctr">
              <a:lnSpc>
                <a:spcPts val="3780"/>
              </a:lnSpc>
              <a:spcBef>
                <a:spcPct val="0"/>
              </a:spcBef>
            </a:pPr>
            <a:r>
              <a:rPr lang="en-US" sz="2700" spc="270">
                <a:solidFill>
                  <a:srgbClr val="000000"/>
                </a:solidFill>
                <a:latin typeface="Lato Bold"/>
              </a:rPr>
              <a:t> mAP@0.5 value of 38.3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DAFzLgOd47U</dc:identifier>
  <dcterms:modified xsi:type="dcterms:W3CDTF">2011-08-01T06:04:30Z</dcterms:modified>
  <cp:revision>1</cp:revision>
  <dc:title>CodeFire</dc:title>
</cp:coreProperties>
</file>